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889" autoAdjust="0"/>
  </p:normalViewPr>
  <p:slideViewPr>
    <p:cSldViewPr snapToGrid="0">
      <p:cViewPr varScale="1">
        <p:scale>
          <a:sx n="102" d="100"/>
          <a:sy n="102" d="100"/>
        </p:scale>
        <p:origin x="918" y="96"/>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7674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07002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40654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15.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lang="en-US" dirty="0"/>
          </a:p>
          <a:p>
            <a:pPr marL="0" lvl="0" indent="0" algn="l" rtl="0">
              <a:lnSpc>
                <a:spcPct val="70000"/>
              </a:lnSpc>
              <a:spcBef>
                <a:spcPts val="1000"/>
              </a:spcBef>
              <a:spcAft>
                <a:spcPts val="0"/>
              </a:spcAft>
              <a:buClr>
                <a:schemeClr val="lt1"/>
              </a:buClr>
              <a:buSzPts val="1850"/>
              <a:buNone/>
            </a:pPr>
            <a:r>
              <a:rPr lang="en-US" sz="1850" dirty="0"/>
              <a:t>Developer: Hillary Loyd</a:t>
            </a:r>
            <a:endParaRPr lang="en-US" dirty="0"/>
          </a:p>
          <a:p>
            <a:pPr marL="0" indent="0">
              <a:lnSpc>
                <a:spcPct val="70000"/>
              </a:lnSpc>
              <a:buSzPts val="1850"/>
            </a:pPr>
            <a:endParaRPr lang="en-US" sz="3200" i="1" dirty="0"/>
          </a:p>
          <a:p>
            <a:pPr marL="0" indent="0">
              <a:lnSpc>
                <a:spcPct val="70000"/>
              </a:lnSpc>
              <a:buSzPts val="1850"/>
            </a:pPr>
            <a:r>
              <a:rPr lang="en-US" i="1" dirty="0"/>
              <a:t>SNHU CS-405</a:t>
            </a:r>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Recorded Sound">
            <a:hlinkClick r:id="" action="ppaction://media"/>
            <a:extLst>
              <a:ext uri="{FF2B5EF4-FFF2-40B4-BE49-F238E27FC236}">
                <a16:creationId xmlns:a16="http://schemas.microsoft.com/office/drawing/2014/main" id="{5B1FC93D-669D-E5C6-504F-5391D6F0119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26772" y="5886254"/>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299"/>
    </mc:Choice>
    <mc:Fallback>
      <p:transition spd="slow" advTm="8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685800" y="981190"/>
            <a:ext cx="10893458" cy="129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2800" dirty="0"/>
              <a:t>Unit Testing: Does Resizing Decrease the Vector to Zero?</a:t>
            </a:r>
            <a:endParaRPr sz="2800" dirty="0"/>
          </a:p>
        </p:txBody>
      </p:sp>
      <p:sp>
        <p:nvSpPr>
          <p:cNvPr id="196" name="Google Shape;196;g9504e29505_0_0"/>
          <p:cNvSpPr txBox="1">
            <a:spLocks noGrp="1"/>
          </p:cNvSpPr>
          <p:nvPr>
            <p:ph type="body" idx="1"/>
          </p:nvPr>
        </p:nvSpPr>
        <p:spPr>
          <a:xfrm>
            <a:off x="516117" y="2852704"/>
            <a:ext cx="4352013" cy="129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Ex: Testing to see is resizing of the collection will decrease the vector to zero.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AE226A06-6A0D-EF55-8E70-70B1CBD102C7}"/>
              </a:ext>
            </a:extLst>
          </p:cNvPr>
          <p:cNvPicPr>
            <a:picLocks noChangeAspect="1"/>
          </p:cNvPicPr>
          <p:nvPr/>
        </p:nvPicPr>
        <p:blipFill>
          <a:blip r:embed="rId7"/>
          <a:stretch>
            <a:fillRect/>
          </a:stretch>
        </p:blipFill>
        <p:spPr>
          <a:xfrm>
            <a:off x="5596110" y="1990937"/>
            <a:ext cx="5487963" cy="2086859"/>
          </a:xfrm>
          <a:prstGeom prst="rect">
            <a:avLst/>
          </a:prstGeom>
        </p:spPr>
      </p:pic>
      <p:pic>
        <p:nvPicPr>
          <p:cNvPr id="3" name="Picture 2">
            <a:extLst>
              <a:ext uri="{FF2B5EF4-FFF2-40B4-BE49-F238E27FC236}">
                <a16:creationId xmlns:a16="http://schemas.microsoft.com/office/drawing/2014/main" id="{2A50E614-89B5-FBA7-230F-58FB5431FF10}"/>
              </a:ext>
            </a:extLst>
          </p:cNvPr>
          <p:cNvPicPr>
            <a:picLocks noChangeAspect="1"/>
          </p:cNvPicPr>
          <p:nvPr/>
        </p:nvPicPr>
        <p:blipFill>
          <a:blip r:embed="rId8"/>
          <a:stretch>
            <a:fillRect/>
          </a:stretch>
        </p:blipFill>
        <p:spPr>
          <a:xfrm>
            <a:off x="5596110" y="4145704"/>
            <a:ext cx="5487963" cy="1043612"/>
          </a:xfrm>
          <a:prstGeom prst="rect">
            <a:avLst/>
          </a:prstGeom>
        </p:spPr>
      </p:pic>
      <p:pic>
        <p:nvPicPr>
          <p:cNvPr id="5" name="Unit Testing 3">
            <a:hlinkClick r:id="" action="ppaction://media"/>
            <a:extLst>
              <a:ext uri="{FF2B5EF4-FFF2-40B4-BE49-F238E27FC236}">
                <a16:creationId xmlns:a16="http://schemas.microsoft.com/office/drawing/2014/main" id="{2E895AC7-76E2-1AFE-46F4-F71DB95B6EE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0325493" y="5791986"/>
            <a:ext cx="609600" cy="609600"/>
          </a:xfrm>
          <a:prstGeom prst="rect">
            <a:avLst/>
          </a:prstGeom>
        </p:spPr>
      </p:pic>
    </p:spTree>
    <p:custDataLst>
      <p:tags r:id="rId1"/>
    </p:custDataLst>
    <p:extLst>
      <p:ext uri="{BB962C8B-B14F-4D97-AF65-F5344CB8AC3E}">
        <p14:creationId xmlns:p14="http://schemas.microsoft.com/office/powerpoint/2010/main" val="1811951246"/>
      </p:ext>
    </p:extLst>
  </p:cSld>
  <p:clrMapOvr>
    <a:masterClrMapping/>
  </p:clrMapOvr>
  <mc:AlternateContent xmlns:mc="http://schemas.openxmlformats.org/markup-compatibility/2006">
    <mc:Choice xmlns:p14="http://schemas.microsoft.com/office/powerpoint/2010/main" Requires="p14">
      <p:transition spd="slow" p14:dur="2000" advTm="16774"/>
    </mc:Choice>
    <mc:Fallback>
      <p:transition spd="slow" advTm="16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685800" y="981190"/>
            <a:ext cx="10893458" cy="129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2800" dirty="0"/>
              <a:t>Unit Testing: Is the Out-of-Range Throw verified?</a:t>
            </a:r>
            <a:endParaRPr sz="2800" dirty="0"/>
          </a:p>
        </p:txBody>
      </p:sp>
      <p:sp>
        <p:nvSpPr>
          <p:cNvPr id="196" name="Google Shape;196;g9504e29505_0_0"/>
          <p:cNvSpPr txBox="1">
            <a:spLocks noGrp="1"/>
          </p:cNvSpPr>
          <p:nvPr>
            <p:ph type="body" idx="1"/>
          </p:nvPr>
        </p:nvSpPr>
        <p:spPr>
          <a:xfrm>
            <a:off x="318153" y="2274190"/>
            <a:ext cx="4352013" cy="330692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Ex: Testing to verify that if the collection size is out of range, then the system will execute the ASSERT_THROW.</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This test was intended to be negative which is why it is a Failed test.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7A60F606-11B7-6207-6381-2B4113AC414C}"/>
              </a:ext>
            </a:extLst>
          </p:cNvPr>
          <p:cNvPicPr>
            <a:picLocks noChangeAspect="1"/>
          </p:cNvPicPr>
          <p:nvPr/>
        </p:nvPicPr>
        <p:blipFill>
          <a:blip r:embed="rId7"/>
          <a:stretch>
            <a:fillRect/>
          </a:stretch>
        </p:blipFill>
        <p:spPr>
          <a:xfrm>
            <a:off x="5339470" y="1840229"/>
            <a:ext cx="5482500" cy="2262120"/>
          </a:xfrm>
          <a:prstGeom prst="rect">
            <a:avLst/>
          </a:prstGeom>
        </p:spPr>
      </p:pic>
      <p:pic>
        <p:nvPicPr>
          <p:cNvPr id="7" name="Picture 6">
            <a:extLst>
              <a:ext uri="{FF2B5EF4-FFF2-40B4-BE49-F238E27FC236}">
                <a16:creationId xmlns:a16="http://schemas.microsoft.com/office/drawing/2014/main" id="{A4F9F953-D8B5-03DB-AF84-2E157B33CBEB}"/>
              </a:ext>
            </a:extLst>
          </p:cNvPr>
          <p:cNvPicPr>
            <a:picLocks noChangeAspect="1"/>
          </p:cNvPicPr>
          <p:nvPr/>
        </p:nvPicPr>
        <p:blipFill>
          <a:blip r:embed="rId8"/>
          <a:stretch>
            <a:fillRect/>
          </a:stretch>
        </p:blipFill>
        <p:spPr>
          <a:xfrm>
            <a:off x="4989739" y="4228682"/>
            <a:ext cx="6181961" cy="1069182"/>
          </a:xfrm>
          <a:prstGeom prst="rect">
            <a:avLst/>
          </a:prstGeom>
        </p:spPr>
      </p:pic>
      <p:pic>
        <p:nvPicPr>
          <p:cNvPr id="8" name="Unit Testing 4">
            <a:hlinkClick r:id="" action="ppaction://media"/>
            <a:extLst>
              <a:ext uri="{FF2B5EF4-FFF2-40B4-BE49-F238E27FC236}">
                <a16:creationId xmlns:a16="http://schemas.microsoft.com/office/drawing/2014/main" id="{A3DC956D-E6EE-BBD4-896A-84286091446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0306639" y="5752041"/>
            <a:ext cx="609600" cy="609600"/>
          </a:xfrm>
          <a:prstGeom prst="rect">
            <a:avLst/>
          </a:prstGeom>
        </p:spPr>
      </p:pic>
    </p:spTree>
    <p:custDataLst>
      <p:tags r:id="rId1"/>
    </p:custDataLst>
    <p:extLst>
      <p:ext uri="{BB962C8B-B14F-4D97-AF65-F5344CB8AC3E}">
        <p14:creationId xmlns:p14="http://schemas.microsoft.com/office/powerpoint/2010/main" val="1097293701"/>
      </p:ext>
    </p:extLst>
  </p:cSld>
  <p:clrMapOvr>
    <a:masterClrMapping/>
  </p:clrMapOvr>
  <mc:AlternateContent xmlns:mc="http://schemas.openxmlformats.org/markup-compatibility/2006">
    <mc:Choice xmlns:p14="http://schemas.microsoft.com/office/powerpoint/2010/main" Requires="p14">
      <p:transition spd="slow" p14:dur="2000" advTm="18121"/>
    </mc:Choice>
    <mc:Fallback>
      <p:transition spd="slow" advTm="18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2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tomation Summary">
            <a:hlinkClick r:id="" action="ppaction://media"/>
            <a:extLst>
              <a:ext uri="{FF2B5EF4-FFF2-40B4-BE49-F238E27FC236}">
                <a16:creationId xmlns:a16="http://schemas.microsoft.com/office/drawing/2014/main" id="{503D793B-F149-EF6B-AE75-CD86FFEBCDD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2574" y="4632489"/>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661"/>
    </mc:Choice>
    <mc:Fallback>
      <p:transition spd="slow" advTm="14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553825" y="1736902"/>
            <a:ext cx="10820400" cy="2382612"/>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DevSecOps Pipeline – This is the process of integrating security into the software development life cycle(SDLC) from creation to postproduction. This method of secure coding has the same full circle approach that enforces a policy to have an infrastructure that is built with the mindset of keeping the code secure. </a:t>
            </a:r>
            <a:endParaRPr lang="en-US" sz="1600" dirty="0"/>
          </a:p>
          <a:p>
            <a:pPr marL="685800" lvl="1" indent="-228600" algn="l" rtl="0">
              <a:lnSpc>
                <a:spcPct val="90000"/>
              </a:lnSpc>
              <a:spcBef>
                <a:spcPts val="500"/>
              </a:spcBef>
              <a:spcAft>
                <a:spcPts val="0"/>
              </a:spcAft>
              <a:buClr>
                <a:schemeClr val="lt1"/>
              </a:buClr>
              <a:buSzPts val="2000"/>
              <a:buChar char="•"/>
            </a:pPr>
            <a:r>
              <a:rPr lang="en-US" dirty="0"/>
              <a:t>Tools – External tools, like Cppchecker and IDE testing are a way to detect warnings and errors through the process of execution of the code. These tools should be used throughout the process of development to ensure the secure coding is taking place. Below is an example of Cppchecker.</a:t>
            </a:r>
            <a:endParaRPr lang="en-US"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20487050-02BB-E111-4E8B-0DDCFDF671DE}"/>
              </a:ext>
            </a:extLst>
          </p:cNvPr>
          <p:cNvPicPr>
            <a:picLocks noChangeAspect="1"/>
          </p:cNvPicPr>
          <p:nvPr/>
        </p:nvPicPr>
        <p:blipFill>
          <a:blip r:embed="rId7"/>
          <a:stretch>
            <a:fillRect/>
          </a:stretch>
        </p:blipFill>
        <p:spPr>
          <a:xfrm>
            <a:off x="1168923" y="4278998"/>
            <a:ext cx="9228841" cy="2181124"/>
          </a:xfrm>
          <a:prstGeom prst="rect">
            <a:avLst/>
          </a:prstGeom>
        </p:spPr>
      </p:pic>
      <p:pic>
        <p:nvPicPr>
          <p:cNvPr id="4" name="Tools">
            <a:hlinkClick r:id="" action="ppaction://media"/>
            <a:extLst>
              <a:ext uri="{FF2B5EF4-FFF2-40B4-BE49-F238E27FC236}">
                <a16:creationId xmlns:a16="http://schemas.microsoft.com/office/drawing/2014/main" id="{3170A943-9724-E6A4-9173-52FF3C798F7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2574" y="475996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323"/>
    </mc:Choice>
    <mc:Fallback>
      <p:transition spd="slow" advTm="37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3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468983" y="1562964"/>
            <a:ext cx="10820400" cy="487554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Now</a:t>
            </a:r>
          </a:p>
          <a:p>
            <a:pPr marL="685800" lvl="1" indent="-228600">
              <a:spcBef>
                <a:spcPts val="0"/>
              </a:spcBef>
              <a:buSzPts val="2000"/>
            </a:pPr>
            <a:r>
              <a:rPr lang="en-US" sz="1800" dirty="0"/>
              <a:t>Risk – Due to multiple test that will have to be conducted on sections of the code prior to being implemented into the main code, this will take an extended amount of time.</a:t>
            </a:r>
          </a:p>
          <a:p>
            <a:pPr marL="685800" lvl="1" indent="-228600">
              <a:spcBef>
                <a:spcPts val="0"/>
              </a:spcBef>
              <a:buSzPts val="2000"/>
            </a:pPr>
            <a:endParaRPr lang="en-US" sz="1800" dirty="0"/>
          </a:p>
          <a:p>
            <a:pPr marL="685800" lvl="1" indent="-228600">
              <a:spcBef>
                <a:spcPts val="0"/>
              </a:spcBef>
              <a:buSzPts val="2000"/>
            </a:pPr>
            <a:r>
              <a:rPr lang="en-US" sz="1800" dirty="0"/>
              <a:t>Benefits – Keeping in mind secure coding standards, practices and policies will help keep a more secure project. The testing will be consistent throughout the project and help discover the warnings and errors that will need to be acted upon during this process.</a:t>
            </a:r>
          </a:p>
          <a:p>
            <a:pPr marL="685800" lvl="1" indent="-228600">
              <a:spcBef>
                <a:spcPts val="0"/>
              </a:spcBef>
              <a:buSzPts val="2000"/>
            </a:pPr>
            <a:endParaRPr lang="en-US" sz="1800" dirty="0"/>
          </a:p>
          <a:p>
            <a:pPr marL="228600" lvl="0" indent="-228600" algn="l" rtl="0">
              <a:lnSpc>
                <a:spcPct val="90000"/>
              </a:lnSpc>
              <a:spcBef>
                <a:spcPts val="0"/>
              </a:spcBef>
              <a:spcAft>
                <a:spcPts val="0"/>
              </a:spcAft>
              <a:buClr>
                <a:schemeClr val="lt1"/>
              </a:buClr>
              <a:buSzPts val="2000"/>
              <a:buChar char="•"/>
            </a:pPr>
            <a:r>
              <a:rPr lang="en-US" sz="2000" dirty="0"/>
              <a:t>Wait</a:t>
            </a:r>
          </a:p>
          <a:p>
            <a:pPr marL="685800" lvl="1" indent="-228600">
              <a:spcBef>
                <a:spcPts val="0"/>
              </a:spcBef>
              <a:buSzPts val="2000"/>
            </a:pPr>
            <a:endParaRPr lang="en-US" dirty="0"/>
          </a:p>
          <a:p>
            <a:pPr marL="685800" lvl="1" indent="-228600">
              <a:spcBef>
                <a:spcPts val="0"/>
              </a:spcBef>
              <a:buSzPts val="2000"/>
            </a:pPr>
            <a:r>
              <a:rPr lang="en-US" dirty="0"/>
              <a:t>Risk – Waiting will create code that may not be compatible with secure features, more unsecure code during the process that will have to be address all at the end, the potential of going over budget or due date, and the chance of hurting the reputation of the consumer and the developer.</a:t>
            </a:r>
          </a:p>
          <a:p>
            <a:pPr marL="685800" lvl="1" indent="-228600">
              <a:spcBef>
                <a:spcPts val="0"/>
              </a:spcBef>
              <a:buSzPts val="2000"/>
            </a:pPr>
            <a:endParaRPr lang="en-US" dirty="0"/>
          </a:p>
          <a:p>
            <a:pPr marL="685800" lvl="1" indent="-228600">
              <a:spcBef>
                <a:spcPts val="0"/>
              </a:spcBef>
              <a:buSzPts val="2000"/>
            </a:pPr>
            <a:r>
              <a:rPr lang="en-US" dirty="0"/>
              <a:t>Benefit – Faster development of the code in the SDLC.</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isk and Benefits">
            <a:hlinkClick r:id="" action="ppaction://media"/>
            <a:extLst>
              <a:ext uri="{FF2B5EF4-FFF2-40B4-BE49-F238E27FC236}">
                <a16:creationId xmlns:a16="http://schemas.microsoft.com/office/drawing/2014/main" id="{C8E83126-E150-7560-97DE-A1141D8CBF9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1075" y="4679682"/>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7717"/>
    </mc:Choice>
    <mc:Fallback>
      <p:transition spd="slow" advTm="67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800" dirty="0"/>
              <a:t>External tool to run vulnerabilities</a:t>
            </a:r>
          </a:p>
          <a:p>
            <a:pPr marL="1143000" lvl="2" indent="-228600" algn="l" rtl="0">
              <a:lnSpc>
                <a:spcPct val="90000"/>
              </a:lnSpc>
              <a:spcBef>
                <a:spcPts val="0"/>
              </a:spcBef>
              <a:spcAft>
                <a:spcPts val="0"/>
              </a:spcAft>
              <a:buClr>
                <a:schemeClr val="lt1"/>
              </a:buClr>
              <a:buSzPts val="1800"/>
              <a:buChar char="•"/>
            </a:pPr>
            <a:endParaRPr lang="en-US" sz="2800" dirty="0"/>
          </a:p>
          <a:p>
            <a:pPr marL="1143000" lvl="2" indent="-228600" algn="l" rtl="0">
              <a:lnSpc>
                <a:spcPct val="90000"/>
              </a:lnSpc>
              <a:spcBef>
                <a:spcPts val="0"/>
              </a:spcBef>
              <a:spcAft>
                <a:spcPts val="0"/>
              </a:spcAft>
              <a:buClr>
                <a:schemeClr val="lt1"/>
              </a:buClr>
              <a:buSzPts val="1800"/>
              <a:buChar char="•"/>
            </a:pPr>
            <a:r>
              <a:rPr lang="en-US" sz="2800" dirty="0"/>
              <a:t>Unit Testing</a:t>
            </a:r>
          </a:p>
          <a:p>
            <a:pPr marL="1143000" lvl="2" indent="-228600" algn="l" rtl="0">
              <a:lnSpc>
                <a:spcPct val="90000"/>
              </a:lnSpc>
              <a:spcBef>
                <a:spcPts val="0"/>
              </a:spcBef>
              <a:spcAft>
                <a:spcPts val="0"/>
              </a:spcAft>
              <a:buClr>
                <a:schemeClr val="lt1"/>
              </a:buClr>
              <a:buSzPts val="1800"/>
              <a:buChar char="•"/>
            </a:pPr>
            <a:endParaRPr lang="en-US" sz="2800" dirty="0"/>
          </a:p>
          <a:p>
            <a:pPr marL="1143000" lvl="2" indent="-228600" algn="l" rtl="0">
              <a:lnSpc>
                <a:spcPct val="90000"/>
              </a:lnSpc>
              <a:spcBef>
                <a:spcPts val="0"/>
              </a:spcBef>
              <a:spcAft>
                <a:spcPts val="0"/>
              </a:spcAft>
              <a:buClr>
                <a:schemeClr val="lt1"/>
              </a:buClr>
              <a:buSzPts val="1800"/>
              <a:buChar char="•"/>
            </a:pPr>
            <a:r>
              <a:rPr lang="en-US" sz="2800" dirty="0"/>
              <a:t>Developers</a:t>
            </a:r>
          </a:p>
          <a:p>
            <a:pPr marL="1143000" lvl="2" indent="-228600" algn="l" rtl="0">
              <a:lnSpc>
                <a:spcPct val="90000"/>
              </a:lnSpc>
              <a:spcBef>
                <a:spcPts val="0"/>
              </a:spcBef>
              <a:spcAft>
                <a:spcPts val="0"/>
              </a:spcAft>
              <a:buClr>
                <a:schemeClr val="lt1"/>
              </a:buClr>
              <a:buSzPts val="1800"/>
              <a:buChar char="•"/>
            </a:pPr>
            <a:endParaRPr lang="en-US" sz="2800" dirty="0"/>
          </a:p>
          <a:p>
            <a:pPr marL="1143000" lvl="2" indent="-228600" algn="l" rtl="0">
              <a:lnSpc>
                <a:spcPct val="90000"/>
              </a:lnSpc>
              <a:spcBef>
                <a:spcPts val="0"/>
              </a:spcBef>
              <a:spcAft>
                <a:spcPts val="0"/>
              </a:spcAft>
              <a:buClr>
                <a:schemeClr val="lt1"/>
              </a:buClr>
              <a:buSzPts val="1800"/>
              <a:buChar char="•"/>
            </a:pPr>
            <a:r>
              <a:rPr lang="en-US" sz="2800" dirty="0"/>
              <a:t>Triple-A Framework</a:t>
            </a:r>
          </a:p>
          <a:p>
            <a:pPr marL="1143000" lvl="2" indent="-228600" algn="l" rtl="0">
              <a:lnSpc>
                <a:spcPct val="90000"/>
              </a:lnSpc>
              <a:spcBef>
                <a:spcPts val="0"/>
              </a:spcBef>
              <a:spcAft>
                <a:spcPts val="0"/>
              </a:spcAft>
              <a:buClr>
                <a:schemeClr val="lt1"/>
              </a:buClr>
              <a:buSzPts val="1800"/>
              <a:buChar char="•"/>
            </a:pPr>
            <a:endParaRPr lang="en-US" sz="2800" dirty="0"/>
          </a:p>
          <a:p>
            <a:pPr marL="1143000" lvl="2" indent="-228600" algn="l" rtl="0">
              <a:lnSpc>
                <a:spcPct val="90000"/>
              </a:lnSpc>
              <a:spcBef>
                <a:spcPts val="0"/>
              </a:spcBef>
              <a:spcAft>
                <a:spcPts val="0"/>
              </a:spcAft>
              <a:buClr>
                <a:schemeClr val="lt1"/>
              </a:buClr>
              <a:buSzPts val="1800"/>
              <a:buChar char="•"/>
            </a:pPr>
            <a:r>
              <a:rPr lang="en-US" sz="2800" dirty="0"/>
              <a:t>Encryption</a:t>
            </a:r>
            <a:endParaRPr sz="28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mmendations">
            <a:hlinkClick r:id="" action="ppaction://media"/>
            <a:extLst>
              <a:ext uri="{FF2B5EF4-FFF2-40B4-BE49-F238E27FC236}">
                <a16:creationId xmlns:a16="http://schemas.microsoft.com/office/drawing/2014/main" id="{1108790E-5474-6FE9-F2F2-57DA0D6E8EE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474474" y="5710338"/>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070"/>
    </mc:Choice>
    <mc:Fallback>
      <p:transition spd="slow" advTm="65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0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For the best protection it is best to always use the secure coding practices and standards. The way that technology in the world is going, this type of protection is very important. Taking the extra steps from the beginning of the SDLC, implementation of Defense in Depth, and making testing a common practice will help allow the DevOps to change into a  DevSecOps at Green Peace. Having everyone adopt the standards to improve the security of systems and the applications is something that must be done to help make this goal succeed.</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Conclusions">
            <a:hlinkClick r:id="" action="ppaction://media"/>
            <a:extLst>
              <a:ext uri="{FF2B5EF4-FFF2-40B4-BE49-F238E27FC236}">
                <a16:creationId xmlns:a16="http://schemas.microsoft.com/office/drawing/2014/main" id="{A5ABF260-3FA9-D205-A1F1-1E4F00B9A2B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474474" y="5696753"/>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144"/>
    </mc:Choice>
    <mc:Fallback>
      <p:transition spd="slow" advTm="33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1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Confluence. SEI External Wiki Home - Homepage - Confluence. (n.d.). Retrieved February 18</a:t>
            </a:r>
            <a:r>
              <a:rPr lang="en-US" baseline="30000" dirty="0"/>
              <a:t>th</a:t>
            </a:r>
            <a:r>
              <a:rPr lang="en-US" dirty="0"/>
              <a:t>, 2023, from https://wiki.sei.cmu.edu/confluence/. </a:t>
            </a: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ferences">
            <a:hlinkClick r:id="" action="ppaction://media"/>
            <a:extLst>
              <a:ext uri="{FF2B5EF4-FFF2-40B4-BE49-F238E27FC236}">
                <a16:creationId xmlns:a16="http://schemas.microsoft.com/office/drawing/2014/main" id="{408E8871-8334-FA43-1D31-8FDD9BACEC6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382054" y="5710338"/>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324"/>
    </mc:Choice>
    <mc:Fallback>
      <p:transition spd="slow" advTm="7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706974" y="1736901"/>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The introduction of this security policy is to help standardize principles and coding standards aspects at Green Peace. Best security practices have been included, things such as Defense in Depth and a Triple-A Framework.</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892163" y="2792555"/>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CB99B7D9-F7CB-A13C-8EA5-C9B9313217D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402174" y="6015138"/>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607"/>
    </mc:Choice>
    <mc:Fallback>
      <p:transition spd="slow" advTm="19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6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795015" y="783054"/>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420624" y="2194550"/>
            <a:ext cx="2751276" cy="4024200"/>
          </a:xfrm>
          <a:prstGeom prst="rect">
            <a:avLst/>
          </a:prstGeom>
          <a:noFill/>
          <a:ln>
            <a:noFill/>
          </a:ln>
        </p:spPr>
        <p:txBody>
          <a:bodyPr spcFirstLastPara="1" wrap="square" lIns="91425" tIns="45700" rIns="91425" bIns="45700" anchor="t" anchorCtr="0">
            <a:normAutofit lnSpcReduction="10000"/>
          </a:bodyPr>
          <a:lstStyle/>
          <a:p>
            <a:pPr marL="228600" lvl="0" indent="0" algn="l" rtl="0">
              <a:lnSpc>
                <a:spcPct val="107916"/>
              </a:lnSpc>
              <a:spcBef>
                <a:spcPts val="0"/>
              </a:spcBef>
              <a:spcAft>
                <a:spcPts val="0"/>
              </a:spcAft>
              <a:buSzPts val="1800"/>
              <a:buNone/>
            </a:pPr>
            <a:r>
              <a:rPr lang="en-US" sz="2000" dirty="0">
                <a:solidFill>
                  <a:srgbClr val="FFFFFF"/>
                </a:solidFill>
              </a:rPr>
              <a:t>The standards of Secure Coding do come with a level of vulnerability. This will measure the impact of a certain standard. This chart prioritizes the levels for the policy that will be used for Green Peace.</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1724023457"/>
              </p:ext>
            </p:extLst>
          </p:nvPr>
        </p:nvGraphicFramePr>
        <p:xfrm>
          <a:off x="3356439" y="1795915"/>
          <a:ext cx="7835225" cy="378097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Threats that are very likely to happen.</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A standard with a high relevancy and will need attention.</a:t>
                      </a:r>
                      <a:endParaRPr sz="2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A standard with a low relevancy.  </a:t>
                      </a:r>
                      <a:endParaRPr sz="2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Threats that are less likely to happen.</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F028248D-48B3-B885-AA48-45280B1CFC2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289935" y="5980151"/>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548"/>
    </mc:Choice>
    <mc:Fallback>
      <p:transition spd="slow" advTm="27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solidFill>
                  <a:srgbClr val="FFFFFF"/>
                </a:solidFill>
              </a:rPr>
              <a:t>1. Validate Input Data</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2. Heed Compiler Warnings</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3. 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4. Keep it Simple</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5. Default Deny</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6. 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7. Sanitize Data Sent to Other Systems</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8. Practice Defense in Depth </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9. 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solidFill>
                  <a:srgbClr val="FFFFFF"/>
                </a:solidFill>
              </a:rPr>
              <a:t>10. Adopt a Secure Coding Standard</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8E21303D-CB8D-A40F-1704-90CD427CB63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127530" y="560908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220"/>
    </mc:Choice>
    <mc:Fallback>
      <p:transition spd="slow" advTm="14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3015038" y="-11863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468059" y="1317385"/>
            <a:ext cx="11255881" cy="2530168"/>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000"/>
              <a:buAutoNum type="arabicPeriod"/>
            </a:pPr>
            <a:r>
              <a:rPr lang="en-US" sz="1400" dirty="0"/>
              <a:t>STD-003-CPP: String Correctness-Do not attempt to create a std::string from a null pointer.</a:t>
            </a:r>
          </a:p>
          <a:p>
            <a:pPr indent="-457200">
              <a:spcBef>
                <a:spcPts val="0"/>
              </a:spcBef>
              <a:buSzPts val="2000"/>
              <a:buFont typeface="Arial"/>
              <a:buAutoNum type="arabicPeriod"/>
            </a:pPr>
            <a:r>
              <a:rPr lang="en-US" sz="1400" dirty="0"/>
              <a:t>STD-004-CPP: SQL Injection-Honor replacement dynamic storage management requirements.</a:t>
            </a:r>
          </a:p>
          <a:p>
            <a:pPr indent="-457200">
              <a:spcBef>
                <a:spcPts val="0"/>
              </a:spcBef>
              <a:buSzPts val="2000"/>
              <a:buFont typeface="Arial"/>
              <a:buAutoNum type="arabicPeriod"/>
            </a:pPr>
            <a:r>
              <a:rPr lang="en-US" sz="1400" dirty="0"/>
              <a:t>STD-005-CPP: Memory Protection-Properly deallocate dynamically allocated resources.</a:t>
            </a:r>
          </a:p>
          <a:p>
            <a:pPr indent="-457200">
              <a:spcBef>
                <a:spcPts val="0"/>
              </a:spcBef>
              <a:buSzPts val="2000"/>
              <a:buFont typeface="Arial"/>
              <a:buAutoNum type="arabicPeriod"/>
            </a:pPr>
            <a:r>
              <a:rPr lang="en-US" sz="1400" dirty="0"/>
              <a:t>STD-007-CPP: Exceptions-Honor exception specifications.</a:t>
            </a:r>
          </a:p>
          <a:p>
            <a:pPr indent="-457200">
              <a:spcBef>
                <a:spcPts val="0"/>
              </a:spcBef>
              <a:buSzPts val="2000"/>
              <a:buFont typeface="Arial"/>
              <a:buAutoNum type="arabicPeriod"/>
            </a:pPr>
            <a:r>
              <a:rPr lang="en-US" sz="1400" dirty="0"/>
              <a:t>STD-002-CPP: Data Value-Use Valid pointers, references, and iterators to reference elements in a container.</a:t>
            </a:r>
          </a:p>
          <a:p>
            <a:pPr indent="-457200">
              <a:spcBef>
                <a:spcPts val="0"/>
              </a:spcBef>
              <a:buSzPts val="2000"/>
              <a:buFont typeface="Arial"/>
              <a:buAutoNum type="arabicPeriod"/>
            </a:pPr>
            <a:r>
              <a:rPr lang="en-US" sz="1400" dirty="0"/>
              <a:t>STD-009-CPP: Input/Output-Do not alternately input and output from a file stream without an intervening positioning call.</a:t>
            </a:r>
          </a:p>
          <a:p>
            <a:pPr indent="-457200">
              <a:spcBef>
                <a:spcPts val="0"/>
              </a:spcBef>
              <a:buSzPts val="2000"/>
              <a:buFont typeface="Arial"/>
              <a:buAutoNum type="arabicPeriod"/>
            </a:pPr>
            <a:r>
              <a:rPr lang="en-US" sz="1400" dirty="0"/>
              <a:t>STD-001-CPP: Data Type- Do not cast to an out-of-range enumeration value</a:t>
            </a:r>
          </a:p>
          <a:p>
            <a:pPr indent="-457200">
              <a:spcBef>
                <a:spcPts val="0"/>
              </a:spcBef>
              <a:buSzPts val="2000"/>
              <a:buFont typeface="Arial"/>
              <a:buAutoNum type="arabicPeriod"/>
            </a:pPr>
            <a:r>
              <a:rPr lang="en-US" sz="1400" dirty="0"/>
              <a:t>STD-008-CPP: Expressions-Do not delete an array through a pointer of the incorrect type.</a:t>
            </a:r>
          </a:p>
          <a:p>
            <a:pPr indent="-457200">
              <a:spcBef>
                <a:spcPts val="0"/>
              </a:spcBef>
              <a:buSzPts val="2000"/>
              <a:buFont typeface="Arial"/>
              <a:buAutoNum type="arabicPeriod"/>
            </a:pPr>
            <a:r>
              <a:rPr lang="en-US" sz="1400" dirty="0"/>
              <a:t>STD-010-CPP: Object Oriented Programming (OOP)-Honor replacement handler requirements.</a:t>
            </a:r>
          </a:p>
          <a:p>
            <a:pPr indent="-457200">
              <a:spcBef>
                <a:spcPts val="0"/>
              </a:spcBef>
              <a:buSzPts val="2000"/>
              <a:buFont typeface="Arial"/>
              <a:buAutoNum type="arabicPeriod"/>
            </a:pPr>
            <a:r>
              <a:rPr lang="en-US" sz="1400" dirty="0"/>
              <a:t>STD-006-CPP: Assertions-Use a static assertion to test the value of a constant expression.</a:t>
            </a:r>
          </a:p>
          <a:p>
            <a:pPr lvl="0" indent="-457200" algn="l" rtl="0">
              <a:lnSpc>
                <a:spcPct val="90000"/>
              </a:lnSpc>
              <a:spcBef>
                <a:spcPts val="0"/>
              </a:spcBef>
              <a:spcAft>
                <a:spcPts val="0"/>
              </a:spcAft>
              <a:buClr>
                <a:schemeClr val="lt1"/>
              </a:buClr>
              <a:buSzPts val="2000"/>
              <a:buAutoNum type="arabicPeriod"/>
            </a:pPr>
            <a:endParaRPr lang="en-US" sz="2000" dirty="0"/>
          </a:p>
          <a:p>
            <a:pPr marL="0" lvl="0" indent="0" algn="l" rtl="0">
              <a:lnSpc>
                <a:spcPct val="90000"/>
              </a:lnSpc>
              <a:spcBef>
                <a:spcPts val="0"/>
              </a:spcBef>
              <a:spcAft>
                <a:spcPts val="0"/>
              </a:spcAft>
              <a:buClr>
                <a:schemeClr val="lt1"/>
              </a:buClr>
              <a:buSzPts val="2000"/>
              <a:buNone/>
            </a:pPr>
            <a:r>
              <a:rPr lang="en-US" sz="1400" dirty="0"/>
              <a:t>The above are ranked from highest to lowest based on the priority level.</a:t>
            </a:r>
          </a:p>
          <a:p>
            <a:pPr marL="0" lvl="0" indent="0" algn="l" rtl="0">
              <a:lnSpc>
                <a:spcPct val="90000"/>
              </a:lnSpc>
              <a:spcBef>
                <a:spcPts val="0"/>
              </a:spcBef>
              <a:spcAft>
                <a:spcPts val="0"/>
              </a:spcAft>
              <a:buClr>
                <a:schemeClr val="lt1"/>
              </a:buClr>
              <a:buSzPts val="2000"/>
              <a:buNone/>
            </a:pPr>
            <a:endParaRPr sz="16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3">
            <a:extLst>
              <a:ext uri="{FF2B5EF4-FFF2-40B4-BE49-F238E27FC236}">
                <a16:creationId xmlns:a16="http://schemas.microsoft.com/office/drawing/2014/main" id="{E47AF567-C003-856E-9B35-373B3D73EAB5}"/>
              </a:ext>
            </a:extLst>
          </p:cNvPr>
          <p:cNvGraphicFramePr>
            <a:graphicFrameLocks noGrp="1"/>
          </p:cNvGraphicFramePr>
          <p:nvPr>
            <p:extLst>
              <p:ext uri="{D42A27DB-BD31-4B8C-83A1-F6EECF244321}">
                <p14:modId xmlns:p14="http://schemas.microsoft.com/office/powerpoint/2010/main" val="1060599666"/>
              </p:ext>
            </p:extLst>
          </p:nvPr>
        </p:nvGraphicFramePr>
        <p:xfrm>
          <a:off x="2094862" y="3772139"/>
          <a:ext cx="6002656" cy="3017520"/>
        </p:xfrm>
        <a:graphic>
          <a:graphicData uri="http://schemas.openxmlformats.org/drawingml/2006/table">
            <a:tbl>
              <a:tblPr firstRow="1" bandRow="1">
                <a:tableStyleId>{802198C4-3087-4945-87E3-76CBB3509B7E}</a:tableStyleId>
              </a:tblPr>
              <a:tblGrid>
                <a:gridCol w="1166705">
                  <a:extLst>
                    <a:ext uri="{9D8B030D-6E8A-4147-A177-3AD203B41FA5}">
                      <a16:colId xmlns:a16="http://schemas.microsoft.com/office/drawing/2014/main" val="495135914"/>
                    </a:ext>
                  </a:extLst>
                </a:gridCol>
                <a:gridCol w="801279">
                  <a:extLst>
                    <a:ext uri="{9D8B030D-6E8A-4147-A177-3AD203B41FA5}">
                      <a16:colId xmlns:a16="http://schemas.microsoft.com/office/drawing/2014/main" val="32144287"/>
                    </a:ext>
                  </a:extLst>
                </a:gridCol>
                <a:gridCol w="933253">
                  <a:extLst>
                    <a:ext uri="{9D8B030D-6E8A-4147-A177-3AD203B41FA5}">
                      <a16:colId xmlns:a16="http://schemas.microsoft.com/office/drawing/2014/main" val="303550257"/>
                    </a:ext>
                  </a:extLst>
                </a:gridCol>
                <a:gridCol w="1574276">
                  <a:extLst>
                    <a:ext uri="{9D8B030D-6E8A-4147-A177-3AD203B41FA5}">
                      <a16:colId xmlns:a16="http://schemas.microsoft.com/office/drawing/2014/main" val="1148379074"/>
                    </a:ext>
                  </a:extLst>
                </a:gridCol>
                <a:gridCol w="744718">
                  <a:extLst>
                    <a:ext uri="{9D8B030D-6E8A-4147-A177-3AD203B41FA5}">
                      <a16:colId xmlns:a16="http://schemas.microsoft.com/office/drawing/2014/main" val="698515916"/>
                    </a:ext>
                  </a:extLst>
                </a:gridCol>
                <a:gridCol w="782425">
                  <a:extLst>
                    <a:ext uri="{9D8B030D-6E8A-4147-A177-3AD203B41FA5}">
                      <a16:colId xmlns:a16="http://schemas.microsoft.com/office/drawing/2014/main" val="50799363"/>
                    </a:ext>
                  </a:extLst>
                </a:gridCol>
              </a:tblGrid>
              <a:tr h="194044">
                <a:tc>
                  <a:txBody>
                    <a:bodyPr/>
                    <a:lstStyle/>
                    <a:p>
                      <a:r>
                        <a:rPr lang="en-US" sz="1200" dirty="0">
                          <a:solidFill>
                            <a:schemeClr val="bg1"/>
                          </a:solidFill>
                          <a:latin typeface="Century Gothic" panose="020B0502020202020204" pitchFamily="34" charset="0"/>
                        </a:rPr>
                        <a:t>Rule</a:t>
                      </a:r>
                    </a:p>
                  </a:txBody>
                  <a:tcPr/>
                </a:tc>
                <a:tc>
                  <a:txBody>
                    <a:bodyPr/>
                    <a:lstStyle/>
                    <a:p>
                      <a:r>
                        <a:rPr lang="en-US" sz="1200" dirty="0">
                          <a:solidFill>
                            <a:schemeClr val="bg1"/>
                          </a:solidFill>
                          <a:latin typeface="Century Gothic" panose="020B0502020202020204" pitchFamily="34" charset="0"/>
                        </a:rPr>
                        <a:t>Severity</a:t>
                      </a:r>
                    </a:p>
                  </a:txBody>
                  <a:tcPr/>
                </a:tc>
                <a:tc>
                  <a:txBody>
                    <a:bodyPr/>
                    <a:lstStyle/>
                    <a:p>
                      <a:r>
                        <a:rPr lang="en-US" sz="1200" dirty="0">
                          <a:solidFill>
                            <a:schemeClr val="bg1"/>
                          </a:solidFill>
                          <a:latin typeface="Century Gothic" panose="020B0502020202020204" pitchFamily="34" charset="0"/>
                        </a:rPr>
                        <a:t>Likelihood</a:t>
                      </a:r>
                    </a:p>
                  </a:txBody>
                  <a:tcPr/>
                </a:tc>
                <a:tc>
                  <a:txBody>
                    <a:bodyPr/>
                    <a:lstStyle/>
                    <a:p>
                      <a:r>
                        <a:rPr lang="en-US" sz="1200" dirty="0">
                          <a:solidFill>
                            <a:schemeClr val="bg1"/>
                          </a:solidFill>
                          <a:latin typeface="Century Gothic" panose="020B0502020202020204" pitchFamily="34" charset="0"/>
                        </a:rPr>
                        <a:t>Remediation Cost</a:t>
                      </a:r>
                    </a:p>
                  </a:txBody>
                  <a:tcPr/>
                </a:tc>
                <a:tc>
                  <a:txBody>
                    <a:bodyPr/>
                    <a:lstStyle/>
                    <a:p>
                      <a:r>
                        <a:rPr lang="en-US" sz="1200" dirty="0">
                          <a:solidFill>
                            <a:schemeClr val="bg1"/>
                          </a:solidFill>
                          <a:latin typeface="Century Gothic" panose="020B0502020202020204" pitchFamily="34" charset="0"/>
                        </a:rPr>
                        <a:t>Priority</a:t>
                      </a:r>
                    </a:p>
                  </a:txBody>
                  <a:tcPr/>
                </a:tc>
                <a:tc>
                  <a:txBody>
                    <a:bodyPr/>
                    <a:lstStyle/>
                    <a:p>
                      <a:r>
                        <a:rPr lang="en-US" sz="1200" dirty="0">
                          <a:solidFill>
                            <a:schemeClr val="bg1"/>
                          </a:solidFill>
                          <a:latin typeface="Century Gothic" panose="020B0502020202020204" pitchFamily="34" charset="0"/>
                        </a:rPr>
                        <a:t>Level</a:t>
                      </a:r>
                    </a:p>
                  </a:txBody>
                  <a:tcPr/>
                </a:tc>
                <a:extLst>
                  <a:ext uri="{0D108BD9-81ED-4DB2-BD59-A6C34878D82A}">
                    <a16:rowId xmlns:a16="http://schemas.microsoft.com/office/drawing/2014/main" val="3519178799"/>
                  </a:ext>
                </a:extLst>
              </a:tr>
              <a:tr h="215976">
                <a:tc>
                  <a:txBody>
                    <a:bodyPr/>
                    <a:lstStyle/>
                    <a:p>
                      <a:r>
                        <a:rPr lang="en-US" sz="1200" dirty="0">
                          <a:solidFill>
                            <a:schemeClr val="bg1"/>
                          </a:solidFill>
                          <a:latin typeface="Century Gothic" panose="020B0502020202020204" pitchFamily="34" charset="0"/>
                        </a:rPr>
                        <a:t>STD-001-CPP</a:t>
                      </a:r>
                    </a:p>
                  </a:txBody>
                  <a:tcPr/>
                </a:tc>
                <a:tc>
                  <a:txBody>
                    <a:bodyPr/>
                    <a:lstStyle/>
                    <a:p>
                      <a:r>
                        <a:rPr lang="en-US" sz="1200" dirty="0">
                          <a:solidFill>
                            <a:schemeClr val="bg1"/>
                          </a:solidFill>
                          <a:latin typeface="Century Gothic" panose="020B0502020202020204" pitchFamily="34" charset="0"/>
                        </a:rPr>
                        <a:t>Medium</a:t>
                      </a:r>
                    </a:p>
                  </a:txBody>
                  <a:tcPr/>
                </a:tc>
                <a:tc>
                  <a:txBody>
                    <a:bodyPr/>
                    <a:lstStyle/>
                    <a:p>
                      <a:r>
                        <a:rPr lang="en-US" sz="1200" dirty="0">
                          <a:solidFill>
                            <a:schemeClr val="bg1"/>
                          </a:solidFill>
                          <a:latin typeface="Century Gothic" panose="020B0502020202020204" pitchFamily="34" charset="0"/>
                        </a:rPr>
                        <a:t>Unlikely</a:t>
                      </a:r>
                    </a:p>
                  </a:txBody>
                  <a:tcPr/>
                </a:tc>
                <a:tc>
                  <a:txBody>
                    <a:bodyPr/>
                    <a:lstStyle/>
                    <a:p>
                      <a:r>
                        <a:rPr lang="en-US" sz="1200" dirty="0">
                          <a:solidFill>
                            <a:schemeClr val="bg1"/>
                          </a:solidFill>
                          <a:latin typeface="Century Gothic" panose="020B0502020202020204" pitchFamily="34" charset="0"/>
                        </a:rPr>
                        <a:t>Medium</a:t>
                      </a:r>
                    </a:p>
                  </a:txBody>
                  <a:tcPr/>
                </a:tc>
                <a:tc>
                  <a:txBody>
                    <a:bodyPr/>
                    <a:lstStyle/>
                    <a:p>
                      <a:r>
                        <a:rPr lang="en-US" sz="1200" dirty="0">
                          <a:solidFill>
                            <a:schemeClr val="bg1"/>
                          </a:solidFill>
                          <a:latin typeface="Century Gothic" panose="020B0502020202020204" pitchFamily="34" charset="0"/>
                        </a:rPr>
                        <a:t>P4</a:t>
                      </a:r>
                    </a:p>
                  </a:txBody>
                  <a:tcPr/>
                </a:tc>
                <a:tc>
                  <a:txBody>
                    <a:bodyPr/>
                    <a:lstStyle/>
                    <a:p>
                      <a:r>
                        <a:rPr lang="en-US" sz="1200" dirty="0">
                          <a:solidFill>
                            <a:schemeClr val="bg1"/>
                          </a:solidFill>
                          <a:latin typeface="Century Gothic" panose="020B0502020202020204" pitchFamily="34" charset="0"/>
                        </a:rPr>
                        <a:t>L3</a:t>
                      </a:r>
                    </a:p>
                  </a:txBody>
                  <a:tcPr/>
                </a:tc>
                <a:extLst>
                  <a:ext uri="{0D108BD9-81ED-4DB2-BD59-A6C34878D82A}">
                    <a16:rowId xmlns:a16="http://schemas.microsoft.com/office/drawing/2014/main" val="1308739344"/>
                  </a:ext>
                </a:extLst>
              </a:tr>
              <a:tr h="233419">
                <a:tc>
                  <a:txBody>
                    <a:bodyPr/>
                    <a:lstStyle/>
                    <a:p>
                      <a:r>
                        <a:rPr lang="en-US" sz="1200" dirty="0">
                          <a:solidFill>
                            <a:schemeClr val="bg1"/>
                          </a:solidFill>
                          <a:latin typeface="Century Gothic" panose="020B0502020202020204" pitchFamily="34" charset="0"/>
                        </a:rPr>
                        <a:t>STD-002-CPP</a:t>
                      </a:r>
                    </a:p>
                  </a:txBody>
                  <a:tcPr/>
                </a:tc>
                <a:tc>
                  <a:txBody>
                    <a:bodyPr/>
                    <a:lstStyle/>
                    <a:p>
                      <a:r>
                        <a:rPr lang="en-US" sz="1200" dirty="0">
                          <a:solidFill>
                            <a:schemeClr val="bg1"/>
                          </a:solidFill>
                          <a:latin typeface="Century Gothic" panose="020B0502020202020204" pitchFamily="34" charset="0"/>
                        </a:rPr>
                        <a:t>High</a:t>
                      </a:r>
                    </a:p>
                  </a:txBody>
                  <a:tcPr/>
                </a:tc>
                <a:tc>
                  <a:txBody>
                    <a:bodyPr/>
                    <a:lstStyle/>
                    <a:p>
                      <a:r>
                        <a:rPr lang="en-US" sz="1200" dirty="0">
                          <a:solidFill>
                            <a:schemeClr val="bg1"/>
                          </a:solidFill>
                          <a:latin typeface="Century Gothic" panose="020B0502020202020204" pitchFamily="34" charset="0"/>
                        </a:rPr>
                        <a:t>Probable</a:t>
                      </a:r>
                    </a:p>
                  </a:txBody>
                  <a:tcPr/>
                </a:tc>
                <a:tc>
                  <a:txBody>
                    <a:bodyPr/>
                    <a:lstStyle/>
                    <a:p>
                      <a:r>
                        <a:rPr lang="en-US" sz="1200" dirty="0">
                          <a:solidFill>
                            <a:schemeClr val="bg1"/>
                          </a:solidFill>
                          <a:latin typeface="Century Gothic" panose="020B0502020202020204" pitchFamily="34" charset="0"/>
                        </a:rPr>
                        <a:t>High</a:t>
                      </a:r>
                    </a:p>
                  </a:txBody>
                  <a:tcPr/>
                </a:tc>
                <a:tc>
                  <a:txBody>
                    <a:bodyPr/>
                    <a:lstStyle/>
                    <a:p>
                      <a:r>
                        <a:rPr lang="en-US" sz="1200" dirty="0">
                          <a:solidFill>
                            <a:schemeClr val="bg1"/>
                          </a:solidFill>
                          <a:latin typeface="Century Gothic" panose="020B0502020202020204" pitchFamily="34" charset="0"/>
                        </a:rPr>
                        <a:t>P6</a:t>
                      </a:r>
                    </a:p>
                  </a:txBody>
                  <a:tcPr/>
                </a:tc>
                <a:tc>
                  <a:txBody>
                    <a:bodyPr/>
                    <a:lstStyle/>
                    <a:p>
                      <a:r>
                        <a:rPr lang="en-US" sz="1200" dirty="0">
                          <a:solidFill>
                            <a:schemeClr val="bg1"/>
                          </a:solidFill>
                          <a:latin typeface="Century Gothic" panose="020B0502020202020204" pitchFamily="34" charset="0"/>
                        </a:rPr>
                        <a:t>L2</a:t>
                      </a:r>
                    </a:p>
                  </a:txBody>
                  <a:tcPr/>
                </a:tc>
                <a:extLst>
                  <a:ext uri="{0D108BD9-81ED-4DB2-BD59-A6C34878D82A}">
                    <a16:rowId xmlns:a16="http://schemas.microsoft.com/office/drawing/2014/main" val="3568312276"/>
                  </a:ext>
                </a:extLst>
              </a:tr>
              <a:tr h="232476">
                <a:tc>
                  <a:txBody>
                    <a:bodyPr/>
                    <a:lstStyle/>
                    <a:p>
                      <a:r>
                        <a:rPr lang="en-US" sz="1200" dirty="0">
                          <a:solidFill>
                            <a:schemeClr val="bg1"/>
                          </a:solidFill>
                          <a:latin typeface="Century Gothic" panose="020B0502020202020204" pitchFamily="34" charset="0"/>
                        </a:rPr>
                        <a:t>STD-003-CPP</a:t>
                      </a:r>
                    </a:p>
                  </a:txBody>
                  <a:tcPr/>
                </a:tc>
                <a:tc>
                  <a:txBody>
                    <a:bodyPr/>
                    <a:lstStyle/>
                    <a:p>
                      <a:r>
                        <a:rPr lang="en-US" sz="1200" dirty="0">
                          <a:solidFill>
                            <a:schemeClr val="bg1"/>
                          </a:solidFill>
                          <a:latin typeface="Century Gothic" panose="020B0502020202020204" pitchFamily="34" charset="0"/>
                        </a:rPr>
                        <a:t>High</a:t>
                      </a:r>
                    </a:p>
                  </a:txBody>
                  <a:tcPr/>
                </a:tc>
                <a:tc>
                  <a:txBody>
                    <a:bodyPr/>
                    <a:lstStyle/>
                    <a:p>
                      <a:r>
                        <a:rPr lang="en-US" sz="1200" dirty="0">
                          <a:solidFill>
                            <a:schemeClr val="bg1"/>
                          </a:solidFill>
                          <a:latin typeface="Century Gothic" panose="020B0502020202020204" pitchFamily="34" charset="0"/>
                        </a:rPr>
                        <a:t>Likely</a:t>
                      </a:r>
                    </a:p>
                  </a:txBody>
                  <a:tcPr/>
                </a:tc>
                <a:tc>
                  <a:txBody>
                    <a:bodyPr/>
                    <a:lstStyle/>
                    <a:p>
                      <a:r>
                        <a:rPr lang="en-US" sz="1200" dirty="0">
                          <a:solidFill>
                            <a:schemeClr val="bg1"/>
                          </a:solidFill>
                          <a:latin typeface="Century Gothic" panose="020B0502020202020204" pitchFamily="34" charset="0"/>
                        </a:rPr>
                        <a:t>Medium</a:t>
                      </a:r>
                    </a:p>
                  </a:txBody>
                  <a:tcPr/>
                </a:tc>
                <a:tc>
                  <a:txBody>
                    <a:bodyPr/>
                    <a:lstStyle/>
                    <a:p>
                      <a:r>
                        <a:rPr lang="en-US" sz="1200" dirty="0">
                          <a:solidFill>
                            <a:schemeClr val="bg1"/>
                          </a:solidFill>
                          <a:latin typeface="Century Gothic" panose="020B0502020202020204" pitchFamily="34" charset="0"/>
                        </a:rPr>
                        <a:t>P18</a:t>
                      </a:r>
                    </a:p>
                  </a:txBody>
                  <a:tcPr/>
                </a:tc>
                <a:tc>
                  <a:txBody>
                    <a:bodyPr/>
                    <a:lstStyle/>
                    <a:p>
                      <a:r>
                        <a:rPr lang="en-US" sz="1200" dirty="0">
                          <a:solidFill>
                            <a:schemeClr val="bg1"/>
                          </a:solidFill>
                          <a:latin typeface="Century Gothic" panose="020B0502020202020204" pitchFamily="34" charset="0"/>
                        </a:rPr>
                        <a:t>L1</a:t>
                      </a:r>
                    </a:p>
                  </a:txBody>
                  <a:tcPr/>
                </a:tc>
                <a:extLst>
                  <a:ext uri="{0D108BD9-81ED-4DB2-BD59-A6C34878D82A}">
                    <a16:rowId xmlns:a16="http://schemas.microsoft.com/office/drawing/2014/main" val="204858392"/>
                  </a:ext>
                </a:extLst>
              </a:tr>
              <a:tr h="212680">
                <a:tc>
                  <a:txBody>
                    <a:bodyPr/>
                    <a:lstStyle/>
                    <a:p>
                      <a:r>
                        <a:rPr lang="en-US" sz="1200" dirty="0">
                          <a:solidFill>
                            <a:schemeClr val="bg1"/>
                          </a:solidFill>
                          <a:latin typeface="Century Gothic" panose="020B0502020202020204" pitchFamily="34" charset="0"/>
                        </a:rPr>
                        <a:t>STD-004-CPP</a:t>
                      </a:r>
                    </a:p>
                  </a:txBody>
                  <a:tcPr/>
                </a:tc>
                <a:tc>
                  <a:txBody>
                    <a:bodyPr/>
                    <a:lstStyle/>
                    <a:p>
                      <a:r>
                        <a:rPr lang="en-US" sz="1200" dirty="0">
                          <a:solidFill>
                            <a:schemeClr val="bg1"/>
                          </a:solidFill>
                          <a:latin typeface="Century Gothic" panose="020B0502020202020204" pitchFamily="34" charset="0"/>
                        </a:rPr>
                        <a:t>High</a:t>
                      </a:r>
                    </a:p>
                  </a:txBody>
                  <a:tcPr/>
                </a:tc>
                <a:tc>
                  <a:txBody>
                    <a:bodyPr/>
                    <a:lstStyle/>
                    <a:p>
                      <a:r>
                        <a:rPr lang="en-US" sz="1200" dirty="0">
                          <a:solidFill>
                            <a:schemeClr val="bg1"/>
                          </a:solidFill>
                          <a:latin typeface="Century Gothic" panose="020B0502020202020204" pitchFamily="34" charset="0"/>
                        </a:rPr>
                        <a:t>Likely</a:t>
                      </a:r>
                    </a:p>
                  </a:txBody>
                  <a:tcPr/>
                </a:tc>
                <a:tc>
                  <a:txBody>
                    <a:bodyPr/>
                    <a:lstStyle/>
                    <a:p>
                      <a:r>
                        <a:rPr lang="en-US" sz="1200" dirty="0">
                          <a:solidFill>
                            <a:schemeClr val="bg1"/>
                          </a:solidFill>
                          <a:latin typeface="Century Gothic" panose="020B0502020202020204" pitchFamily="34" charset="0"/>
                        </a:rPr>
                        <a:t>Medium</a:t>
                      </a:r>
                    </a:p>
                  </a:txBody>
                  <a:tcPr/>
                </a:tc>
                <a:tc>
                  <a:txBody>
                    <a:bodyPr/>
                    <a:lstStyle/>
                    <a:p>
                      <a:r>
                        <a:rPr lang="en-US" sz="1200" dirty="0">
                          <a:solidFill>
                            <a:schemeClr val="bg1"/>
                          </a:solidFill>
                          <a:latin typeface="Century Gothic" panose="020B0502020202020204" pitchFamily="34" charset="0"/>
                        </a:rPr>
                        <a:t>P18</a:t>
                      </a:r>
                    </a:p>
                  </a:txBody>
                  <a:tcPr/>
                </a:tc>
                <a:tc>
                  <a:txBody>
                    <a:bodyPr/>
                    <a:lstStyle/>
                    <a:p>
                      <a:r>
                        <a:rPr lang="en-US" sz="1200" dirty="0">
                          <a:solidFill>
                            <a:schemeClr val="bg1"/>
                          </a:solidFill>
                          <a:latin typeface="Century Gothic" panose="020B0502020202020204" pitchFamily="34" charset="0"/>
                        </a:rPr>
                        <a:t>L1</a:t>
                      </a:r>
                    </a:p>
                  </a:txBody>
                  <a:tcPr/>
                </a:tc>
                <a:extLst>
                  <a:ext uri="{0D108BD9-81ED-4DB2-BD59-A6C34878D82A}">
                    <a16:rowId xmlns:a16="http://schemas.microsoft.com/office/drawing/2014/main" val="1969247586"/>
                  </a:ext>
                </a:extLst>
              </a:tr>
              <a:tr h="221164">
                <a:tc>
                  <a:txBody>
                    <a:bodyPr/>
                    <a:lstStyle/>
                    <a:p>
                      <a:r>
                        <a:rPr lang="en-US" sz="1200" dirty="0">
                          <a:solidFill>
                            <a:schemeClr val="bg1"/>
                          </a:solidFill>
                          <a:latin typeface="Century Gothic" panose="020B0502020202020204" pitchFamily="34" charset="0"/>
                        </a:rPr>
                        <a:t>STD-005-CPP</a:t>
                      </a:r>
                    </a:p>
                  </a:txBody>
                  <a:tcPr/>
                </a:tc>
                <a:tc>
                  <a:txBody>
                    <a:bodyPr/>
                    <a:lstStyle/>
                    <a:p>
                      <a:r>
                        <a:rPr lang="en-US" sz="1200" dirty="0">
                          <a:solidFill>
                            <a:schemeClr val="bg1"/>
                          </a:solidFill>
                          <a:latin typeface="Century Gothic" panose="020B0502020202020204" pitchFamily="34" charset="0"/>
                        </a:rPr>
                        <a:t>High</a:t>
                      </a:r>
                    </a:p>
                  </a:txBody>
                  <a:tcPr/>
                </a:tc>
                <a:tc>
                  <a:txBody>
                    <a:bodyPr/>
                    <a:lstStyle/>
                    <a:p>
                      <a:r>
                        <a:rPr lang="en-US" sz="1200" dirty="0">
                          <a:solidFill>
                            <a:schemeClr val="bg1"/>
                          </a:solidFill>
                          <a:latin typeface="Century Gothic" panose="020B0502020202020204" pitchFamily="34" charset="0"/>
                        </a:rPr>
                        <a:t>Likely</a:t>
                      </a:r>
                    </a:p>
                  </a:txBody>
                  <a:tcPr/>
                </a:tc>
                <a:tc>
                  <a:txBody>
                    <a:bodyPr/>
                    <a:lstStyle/>
                    <a:p>
                      <a:r>
                        <a:rPr lang="en-US" sz="1200" dirty="0">
                          <a:solidFill>
                            <a:schemeClr val="bg1"/>
                          </a:solidFill>
                          <a:latin typeface="Century Gothic" panose="020B0502020202020204" pitchFamily="34" charset="0"/>
                        </a:rPr>
                        <a:t>Medium</a:t>
                      </a:r>
                    </a:p>
                  </a:txBody>
                  <a:tcPr/>
                </a:tc>
                <a:tc>
                  <a:txBody>
                    <a:bodyPr/>
                    <a:lstStyle/>
                    <a:p>
                      <a:r>
                        <a:rPr lang="en-US" sz="1200" dirty="0">
                          <a:solidFill>
                            <a:schemeClr val="bg1"/>
                          </a:solidFill>
                          <a:latin typeface="Century Gothic" panose="020B0502020202020204" pitchFamily="34" charset="0"/>
                        </a:rPr>
                        <a:t>P18</a:t>
                      </a:r>
                    </a:p>
                  </a:txBody>
                  <a:tcPr/>
                </a:tc>
                <a:tc>
                  <a:txBody>
                    <a:bodyPr/>
                    <a:lstStyle/>
                    <a:p>
                      <a:r>
                        <a:rPr lang="en-US" sz="1200" dirty="0">
                          <a:solidFill>
                            <a:schemeClr val="bg1"/>
                          </a:solidFill>
                          <a:latin typeface="Century Gothic" panose="020B0502020202020204" pitchFamily="34" charset="0"/>
                        </a:rPr>
                        <a:t>L1</a:t>
                      </a:r>
                    </a:p>
                  </a:txBody>
                  <a:tcPr/>
                </a:tc>
                <a:extLst>
                  <a:ext uri="{0D108BD9-81ED-4DB2-BD59-A6C34878D82A}">
                    <a16:rowId xmlns:a16="http://schemas.microsoft.com/office/drawing/2014/main" val="3493851585"/>
                  </a:ext>
                </a:extLst>
              </a:tr>
              <a:tr h="239075">
                <a:tc>
                  <a:txBody>
                    <a:bodyPr/>
                    <a:lstStyle/>
                    <a:p>
                      <a:r>
                        <a:rPr lang="en-US" sz="1200" dirty="0">
                          <a:solidFill>
                            <a:schemeClr val="bg1"/>
                          </a:solidFill>
                          <a:latin typeface="Century Gothic" panose="020B0502020202020204" pitchFamily="34" charset="0"/>
                        </a:rPr>
                        <a:t>STD-006-CPP</a:t>
                      </a:r>
                    </a:p>
                  </a:txBody>
                  <a:tcPr/>
                </a:tc>
                <a:tc>
                  <a:txBody>
                    <a:bodyPr/>
                    <a:lstStyle/>
                    <a:p>
                      <a:r>
                        <a:rPr lang="en-US" sz="1200" dirty="0">
                          <a:solidFill>
                            <a:schemeClr val="bg1"/>
                          </a:solidFill>
                          <a:latin typeface="Century Gothic" panose="020B0502020202020204" pitchFamily="34" charset="0"/>
                        </a:rPr>
                        <a:t>Low</a:t>
                      </a:r>
                    </a:p>
                  </a:txBody>
                  <a:tcPr/>
                </a:tc>
                <a:tc>
                  <a:txBody>
                    <a:bodyPr/>
                    <a:lstStyle/>
                    <a:p>
                      <a:r>
                        <a:rPr lang="en-US" sz="1200" dirty="0">
                          <a:solidFill>
                            <a:schemeClr val="bg1"/>
                          </a:solidFill>
                          <a:latin typeface="Century Gothic" panose="020B0502020202020204" pitchFamily="34" charset="0"/>
                        </a:rPr>
                        <a:t>Unlikely</a:t>
                      </a:r>
                    </a:p>
                  </a:txBody>
                  <a:tcPr/>
                </a:tc>
                <a:tc>
                  <a:txBody>
                    <a:bodyPr/>
                    <a:lstStyle/>
                    <a:p>
                      <a:r>
                        <a:rPr lang="en-US" sz="1200" dirty="0">
                          <a:solidFill>
                            <a:schemeClr val="bg1"/>
                          </a:solidFill>
                          <a:latin typeface="Century Gothic" panose="020B0502020202020204" pitchFamily="34" charset="0"/>
                        </a:rPr>
                        <a:t>High</a:t>
                      </a:r>
                    </a:p>
                  </a:txBody>
                  <a:tcPr/>
                </a:tc>
                <a:tc>
                  <a:txBody>
                    <a:bodyPr/>
                    <a:lstStyle/>
                    <a:p>
                      <a:r>
                        <a:rPr lang="en-US" sz="1200" dirty="0">
                          <a:solidFill>
                            <a:schemeClr val="bg1"/>
                          </a:solidFill>
                          <a:latin typeface="Century Gothic" panose="020B0502020202020204" pitchFamily="34" charset="0"/>
                        </a:rPr>
                        <a:t>P1</a:t>
                      </a:r>
                    </a:p>
                  </a:txBody>
                  <a:tcPr/>
                </a:tc>
                <a:tc>
                  <a:txBody>
                    <a:bodyPr/>
                    <a:lstStyle/>
                    <a:p>
                      <a:r>
                        <a:rPr lang="en-US" sz="1200" dirty="0">
                          <a:solidFill>
                            <a:schemeClr val="bg1"/>
                          </a:solidFill>
                          <a:latin typeface="Century Gothic" panose="020B0502020202020204" pitchFamily="34" charset="0"/>
                        </a:rPr>
                        <a:t>L3</a:t>
                      </a:r>
                    </a:p>
                  </a:txBody>
                  <a:tcPr/>
                </a:tc>
                <a:extLst>
                  <a:ext uri="{0D108BD9-81ED-4DB2-BD59-A6C34878D82A}">
                    <a16:rowId xmlns:a16="http://schemas.microsoft.com/office/drawing/2014/main" val="2384171583"/>
                  </a:ext>
                </a:extLst>
              </a:tr>
              <a:tr h="247559">
                <a:tc>
                  <a:txBody>
                    <a:bodyPr/>
                    <a:lstStyle/>
                    <a:p>
                      <a:r>
                        <a:rPr lang="en-US" sz="1200" dirty="0">
                          <a:solidFill>
                            <a:schemeClr val="bg1"/>
                          </a:solidFill>
                          <a:latin typeface="Century Gothic" panose="020B0502020202020204" pitchFamily="34" charset="0"/>
                        </a:rPr>
                        <a:t>STD-007-CPP</a:t>
                      </a:r>
                    </a:p>
                  </a:txBody>
                  <a:tcPr/>
                </a:tc>
                <a:tc>
                  <a:txBody>
                    <a:bodyPr/>
                    <a:lstStyle/>
                    <a:p>
                      <a:r>
                        <a:rPr lang="en-US" sz="1200" dirty="0">
                          <a:solidFill>
                            <a:schemeClr val="bg1"/>
                          </a:solidFill>
                          <a:latin typeface="Century Gothic" panose="020B0502020202020204" pitchFamily="34" charset="0"/>
                        </a:rPr>
                        <a:t>Low</a:t>
                      </a:r>
                    </a:p>
                  </a:txBody>
                  <a:tcPr/>
                </a:tc>
                <a:tc>
                  <a:txBody>
                    <a:bodyPr/>
                    <a:lstStyle/>
                    <a:p>
                      <a:r>
                        <a:rPr lang="en-US" sz="1200" dirty="0">
                          <a:solidFill>
                            <a:schemeClr val="bg1"/>
                          </a:solidFill>
                          <a:latin typeface="Century Gothic" panose="020B0502020202020204" pitchFamily="34" charset="0"/>
                        </a:rPr>
                        <a:t>Likely</a:t>
                      </a:r>
                    </a:p>
                  </a:txBody>
                  <a:tcPr/>
                </a:tc>
                <a:tc>
                  <a:txBody>
                    <a:bodyPr/>
                    <a:lstStyle/>
                    <a:p>
                      <a:r>
                        <a:rPr lang="en-US" sz="1200" dirty="0">
                          <a:solidFill>
                            <a:schemeClr val="bg1"/>
                          </a:solidFill>
                          <a:latin typeface="Century Gothic" panose="020B0502020202020204" pitchFamily="34" charset="0"/>
                        </a:rPr>
                        <a:t>Low</a:t>
                      </a:r>
                    </a:p>
                  </a:txBody>
                  <a:tcPr/>
                </a:tc>
                <a:tc>
                  <a:txBody>
                    <a:bodyPr/>
                    <a:lstStyle/>
                    <a:p>
                      <a:r>
                        <a:rPr lang="en-US" sz="1200" dirty="0">
                          <a:solidFill>
                            <a:schemeClr val="bg1"/>
                          </a:solidFill>
                          <a:latin typeface="Century Gothic" panose="020B0502020202020204" pitchFamily="34" charset="0"/>
                        </a:rPr>
                        <a:t>P9</a:t>
                      </a:r>
                    </a:p>
                  </a:txBody>
                  <a:tcPr/>
                </a:tc>
                <a:tc>
                  <a:txBody>
                    <a:bodyPr/>
                    <a:lstStyle/>
                    <a:p>
                      <a:r>
                        <a:rPr lang="en-US" sz="1200" dirty="0">
                          <a:solidFill>
                            <a:schemeClr val="bg1"/>
                          </a:solidFill>
                          <a:latin typeface="Century Gothic" panose="020B0502020202020204" pitchFamily="34" charset="0"/>
                        </a:rPr>
                        <a:t>L2</a:t>
                      </a:r>
                    </a:p>
                  </a:txBody>
                  <a:tcPr/>
                </a:tc>
                <a:extLst>
                  <a:ext uri="{0D108BD9-81ED-4DB2-BD59-A6C34878D82A}">
                    <a16:rowId xmlns:a16="http://schemas.microsoft.com/office/drawing/2014/main" val="3369576224"/>
                  </a:ext>
                </a:extLst>
              </a:tr>
              <a:tr h="23048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bg1"/>
                          </a:solidFill>
                          <a:latin typeface="Century Gothic" panose="020B0502020202020204" pitchFamily="34" charset="0"/>
                        </a:rPr>
                        <a:t>STD-008-CPP</a:t>
                      </a:r>
                    </a:p>
                  </a:txBody>
                  <a:tcPr/>
                </a:tc>
                <a:tc>
                  <a:txBody>
                    <a:bodyPr/>
                    <a:lstStyle/>
                    <a:p>
                      <a:r>
                        <a:rPr lang="en-US" sz="1200" dirty="0">
                          <a:solidFill>
                            <a:schemeClr val="bg1"/>
                          </a:solidFill>
                          <a:latin typeface="Century Gothic" panose="020B0502020202020204" pitchFamily="34" charset="0"/>
                        </a:rPr>
                        <a:t>Low</a:t>
                      </a:r>
                    </a:p>
                  </a:txBody>
                  <a:tcPr/>
                </a:tc>
                <a:tc>
                  <a:txBody>
                    <a:bodyPr/>
                    <a:lstStyle/>
                    <a:p>
                      <a:r>
                        <a:rPr lang="en-US" sz="1200" dirty="0">
                          <a:solidFill>
                            <a:schemeClr val="bg1"/>
                          </a:solidFill>
                          <a:latin typeface="Century Gothic" panose="020B0502020202020204" pitchFamily="34" charset="0"/>
                        </a:rPr>
                        <a:t>Unlikely</a:t>
                      </a:r>
                    </a:p>
                  </a:txBody>
                  <a:tcPr/>
                </a:tc>
                <a:tc>
                  <a:txBody>
                    <a:bodyPr/>
                    <a:lstStyle/>
                    <a:p>
                      <a:r>
                        <a:rPr lang="en-US" sz="1200" dirty="0">
                          <a:solidFill>
                            <a:schemeClr val="bg1"/>
                          </a:solidFill>
                          <a:latin typeface="Century Gothic" panose="020B0502020202020204" pitchFamily="34" charset="0"/>
                        </a:rPr>
                        <a:t>Medium</a:t>
                      </a:r>
                    </a:p>
                  </a:txBody>
                  <a:tcPr/>
                </a:tc>
                <a:tc>
                  <a:txBody>
                    <a:bodyPr/>
                    <a:lstStyle/>
                    <a:p>
                      <a:r>
                        <a:rPr lang="en-US" sz="1200" dirty="0">
                          <a:solidFill>
                            <a:schemeClr val="bg1"/>
                          </a:solidFill>
                          <a:latin typeface="Century Gothic" panose="020B0502020202020204" pitchFamily="34" charset="0"/>
                        </a:rPr>
                        <a:t>P2</a:t>
                      </a:r>
                    </a:p>
                  </a:txBody>
                  <a:tcPr/>
                </a:tc>
                <a:tc>
                  <a:txBody>
                    <a:bodyPr/>
                    <a:lstStyle/>
                    <a:p>
                      <a:r>
                        <a:rPr lang="en-US" sz="1200" dirty="0">
                          <a:solidFill>
                            <a:schemeClr val="bg1"/>
                          </a:solidFill>
                          <a:latin typeface="Century Gothic" panose="020B0502020202020204" pitchFamily="34" charset="0"/>
                        </a:rPr>
                        <a:t>L3</a:t>
                      </a:r>
                    </a:p>
                  </a:txBody>
                  <a:tcPr/>
                </a:tc>
                <a:extLst>
                  <a:ext uri="{0D108BD9-81ED-4DB2-BD59-A6C34878D82A}">
                    <a16:rowId xmlns:a16="http://schemas.microsoft.com/office/drawing/2014/main" val="1650422669"/>
                  </a:ext>
                </a:extLst>
              </a:tr>
              <a:tr h="23048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bg1"/>
                          </a:solidFill>
                          <a:latin typeface="Century Gothic" panose="020B0502020202020204" pitchFamily="34" charset="0"/>
                        </a:rPr>
                        <a:t>STD-009-CPP</a:t>
                      </a:r>
                    </a:p>
                  </a:txBody>
                  <a:tcPr/>
                </a:tc>
                <a:tc>
                  <a:txBody>
                    <a:bodyPr/>
                    <a:lstStyle/>
                    <a:p>
                      <a:r>
                        <a:rPr lang="en-US" sz="1200" dirty="0">
                          <a:solidFill>
                            <a:schemeClr val="bg1"/>
                          </a:solidFill>
                          <a:latin typeface="Century Gothic" panose="020B0502020202020204" pitchFamily="34" charset="0"/>
                        </a:rPr>
                        <a:t>Low</a:t>
                      </a:r>
                    </a:p>
                  </a:txBody>
                  <a:tcPr/>
                </a:tc>
                <a:tc>
                  <a:txBody>
                    <a:bodyPr/>
                    <a:lstStyle/>
                    <a:p>
                      <a:r>
                        <a:rPr lang="en-US" sz="1200" dirty="0">
                          <a:solidFill>
                            <a:schemeClr val="bg1"/>
                          </a:solidFill>
                          <a:latin typeface="Century Gothic" panose="020B0502020202020204" pitchFamily="34" charset="0"/>
                        </a:rPr>
                        <a:t>Likely</a:t>
                      </a:r>
                    </a:p>
                  </a:txBody>
                  <a:tcPr/>
                </a:tc>
                <a:tc>
                  <a:txBody>
                    <a:bodyPr/>
                    <a:lstStyle/>
                    <a:p>
                      <a:r>
                        <a:rPr lang="en-US" sz="1200" dirty="0">
                          <a:solidFill>
                            <a:schemeClr val="bg1"/>
                          </a:solidFill>
                          <a:latin typeface="Century Gothic" panose="020B0502020202020204" pitchFamily="34" charset="0"/>
                        </a:rPr>
                        <a:t>Medium</a:t>
                      </a:r>
                    </a:p>
                  </a:txBody>
                  <a:tcPr/>
                </a:tc>
                <a:tc>
                  <a:txBody>
                    <a:bodyPr/>
                    <a:lstStyle/>
                    <a:p>
                      <a:r>
                        <a:rPr lang="en-US" sz="1200" dirty="0">
                          <a:solidFill>
                            <a:schemeClr val="bg1"/>
                          </a:solidFill>
                          <a:latin typeface="Century Gothic" panose="020B0502020202020204" pitchFamily="34" charset="0"/>
                        </a:rPr>
                        <a:t>P6</a:t>
                      </a:r>
                    </a:p>
                  </a:txBody>
                  <a:tcPr/>
                </a:tc>
                <a:tc>
                  <a:txBody>
                    <a:bodyPr/>
                    <a:lstStyle/>
                    <a:p>
                      <a:r>
                        <a:rPr lang="en-US" sz="1200" dirty="0">
                          <a:solidFill>
                            <a:schemeClr val="bg1"/>
                          </a:solidFill>
                          <a:latin typeface="Century Gothic" panose="020B0502020202020204" pitchFamily="34" charset="0"/>
                        </a:rPr>
                        <a:t>L2</a:t>
                      </a:r>
                    </a:p>
                  </a:txBody>
                  <a:tcPr/>
                </a:tc>
                <a:extLst>
                  <a:ext uri="{0D108BD9-81ED-4DB2-BD59-A6C34878D82A}">
                    <a16:rowId xmlns:a16="http://schemas.microsoft.com/office/drawing/2014/main" val="3165082972"/>
                  </a:ext>
                </a:extLst>
              </a:tr>
              <a:tr h="230482">
                <a:tc>
                  <a:txBody>
                    <a:bodyPr/>
                    <a:lstStyle/>
                    <a:p>
                      <a:r>
                        <a:rPr lang="en-US" sz="1200" dirty="0">
                          <a:solidFill>
                            <a:schemeClr val="bg1"/>
                          </a:solidFill>
                          <a:latin typeface="Century Gothic" panose="020B0502020202020204" pitchFamily="34" charset="0"/>
                        </a:rPr>
                        <a:t>STD-010-CPP</a:t>
                      </a:r>
                    </a:p>
                  </a:txBody>
                  <a:tcPr/>
                </a:tc>
                <a:tc>
                  <a:txBody>
                    <a:bodyPr/>
                    <a:lstStyle/>
                    <a:p>
                      <a:r>
                        <a:rPr lang="en-US" sz="1200" dirty="0">
                          <a:solidFill>
                            <a:schemeClr val="bg1"/>
                          </a:solidFill>
                          <a:latin typeface="Century Gothic" panose="020B0502020202020204" pitchFamily="34" charset="0"/>
                        </a:rPr>
                        <a:t>Low</a:t>
                      </a:r>
                    </a:p>
                  </a:txBody>
                  <a:tcPr/>
                </a:tc>
                <a:tc>
                  <a:txBody>
                    <a:bodyPr/>
                    <a:lstStyle/>
                    <a:p>
                      <a:r>
                        <a:rPr lang="en-US" sz="1200" dirty="0">
                          <a:solidFill>
                            <a:schemeClr val="bg1"/>
                          </a:solidFill>
                          <a:latin typeface="Century Gothic" panose="020B0502020202020204" pitchFamily="34" charset="0"/>
                        </a:rPr>
                        <a:t>Probable</a:t>
                      </a:r>
                    </a:p>
                  </a:txBody>
                  <a:tcPr/>
                </a:tc>
                <a:tc>
                  <a:txBody>
                    <a:bodyPr/>
                    <a:lstStyle/>
                    <a:p>
                      <a:r>
                        <a:rPr lang="en-US" sz="1200" dirty="0">
                          <a:solidFill>
                            <a:schemeClr val="bg1"/>
                          </a:solidFill>
                          <a:latin typeface="Century Gothic" panose="020B0502020202020204" pitchFamily="34" charset="0"/>
                        </a:rPr>
                        <a:t>High</a:t>
                      </a:r>
                    </a:p>
                  </a:txBody>
                  <a:tcPr/>
                </a:tc>
                <a:tc>
                  <a:txBody>
                    <a:bodyPr/>
                    <a:lstStyle/>
                    <a:p>
                      <a:r>
                        <a:rPr lang="en-US" sz="1200" dirty="0">
                          <a:solidFill>
                            <a:schemeClr val="bg1"/>
                          </a:solidFill>
                          <a:latin typeface="Century Gothic" panose="020B0502020202020204" pitchFamily="34" charset="0"/>
                        </a:rPr>
                        <a:t>P2</a:t>
                      </a:r>
                    </a:p>
                  </a:txBody>
                  <a:tcPr/>
                </a:tc>
                <a:tc>
                  <a:txBody>
                    <a:bodyPr/>
                    <a:lstStyle/>
                    <a:p>
                      <a:r>
                        <a:rPr lang="en-US" sz="1200" dirty="0">
                          <a:solidFill>
                            <a:schemeClr val="bg1"/>
                          </a:solidFill>
                          <a:latin typeface="Century Gothic" panose="020B0502020202020204" pitchFamily="34" charset="0"/>
                        </a:rPr>
                        <a:t>L3</a:t>
                      </a:r>
                    </a:p>
                  </a:txBody>
                  <a:tcPr/>
                </a:tc>
                <a:extLst>
                  <a:ext uri="{0D108BD9-81ED-4DB2-BD59-A6C34878D82A}">
                    <a16:rowId xmlns:a16="http://schemas.microsoft.com/office/drawing/2014/main" val="1924552527"/>
                  </a:ext>
                </a:extLst>
              </a:tr>
            </a:tbl>
          </a:graphicData>
        </a:graphic>
      </p:graphicFrame>
      <p:pic>
        <p:nvPicPr>
          <p:cNvPr id="2" name="Recorded Sound">
            <a:hlinkClick r:id="" action="ppaction://media"/>
            <a:extLst>
              <a:ext uri="{FF2B5EF4-FFF2-40B4-BE49-F238E27FC236}">
                <a16:creationId xmlns:a16="http://schemas.microsoft.com/office/drawing/2014/main" id="{BA3C7B07-D9CE-DB6E-1420-0D0E8BEAE4A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202944" y="594008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443"/>
    </mc:Choice>
    <mc:Fallback>
      <p:transition spd="slow" advTm="20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a:t>
            </a:r>
          </a:p>
          <a:p>
            <a:pPr marL="0" lvl="0" indent="0" algn="l" rtl="0">
              <a:lnSpc>
                <a:spcPct val="90000"/>
              </a:lnSpc>
              <a:spcBef>
                <a:spcPts val="0"/>
              </a:spcBef>
              <a:spcAft>
                <a:spcPts val="0"/>
              </a:spcAft>
              <a:buClr>
                <a:schemeClr val="lt1"/>
              </a:buClr>
              <a:buSzPts val="2000"/>
              <a:buNone/>
            </a:pPr>
            <a:endParaRPr lang="en-US" sz="2000" dirty="0"/>
          </a:p>
          <a:p>
            <a:pPr marL="742950" lvl="1" indent="-285750">
              <a:spcBef>
                <a:spcPts val="0"/>
              </a:spcBef>
              <a:buSzPts val="2000"/>
              <a:buFont typeface="Wingdings" panose="05000000000000000000" pitchFamily="2" charset="2"/>
              <a:buChar char="v"/>
            </a:pPr>
            <a:r>
              <a:rPr lang="en-US" sz="1600" dirty="0"/>
              <a:t>In Rest - Encryption at rest is the process of securely encoding data as it is written into storage and decrypting that data as it is pulled from storage for use. This will help prevent an attacker from accessing the unencrypted data. </a:t>
            </a:r>
          </a:p>
          <a:p>
            <a:pPr marL="742950" lvl="1" indent="-285750">
              <a:spcBef>
                <a:spcPts val="0"/>
              </a:spcBef>
              <a:buSzPts val="2000"/>
              <a:buFont typeface="Wingdings" panose="05000000000000000000" pitchFamily="2" charset="2"/>
              <a:buChar char="v"/>
            </a:pPr>
            <a:endParaRPr lang="en-US" sz="1600" dirty="0"/>
          </a:p>
          <a:p>
            <a:pPr marL="742950" lvl="1" indent="-285750">
              <a:spcBef>
                <a:spcPts val="0"/>
              </a:spcBef>
              <a:buSzPts val="2000"/>
              <a:buFont typeface="Wingdings" panose="05000000000000000000" pitchFamily="2" charset="2"/>
              <a:buChar char="v"/>
            </a:pPr>
            <a:r>
              <a:rPr lang="en-US" sz="1600" dirty="0"/>
              <a:t>At Flight - Encryption of data in-flight is the process of securely encoding data as it is being transmitted. Depending on the how the data will be transferred will depend on the type and application of the encryption that will be needed. A web browser will always use secure protocols, however, something like email is encrypted prior to sending it.</a:t>
            </a:r>
          </a:p>
          <a:p>
            <a:pPr marL="742950" lvl="1" indent="-285750">
              <a:spcBef>
                <a:spcPts val="0"/>
              </a:spcBef>
              <a:buSzPts val="2000"/>
              <a:buFont typeface="Wingdings" panose="05000000000000000000" pitchFamily="2" charset="2"/>
              <a:buChar char="v"/>
            </a:pPr>
            <a:endParaRPr lang="en-US" sz="1600" dirty="0"/>
          </a:p>
          <a:p>
            <a:pPr marL="742950" lvl="1" indent="-285750">
              <a:spcBef>
                <a:spcPts val="0"/>
              </a:spcBef>
              <a:buSzPts val="2000"/>
              <a:buFont typeface="Wingdings" panose="05000000000000000000" pitchFamily="2" charset="2"/>
              <a:buChar char="v"/>
            </a:pPr>
            <a:r>
              <a:rPr lang="en-US" sz="1600" dirty="0"/>
              <a:t>In Use - Encryption of data in-use is the process of protecting data as it is utilized in memory. Someone with access to random access memory could parse the memory and locate the encryption key used for the data at rest. After obtaining that key they could decrypt that data.</a:t>
            </a:r>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Encryption Polices">
            <a:hlinkClick r:id="" action="ppaction://media"/>
            <a:extLst>
              <a:ext uri="{FF2B5EF4-FFF2-40B4-BE49-F238E27FC236}">
                <a16:creationId xmlns:a16="http://schemas.microsoft.com/office/drawing/2014/main" id="{4F8A5DA0-1BE6-B93F-C7BA-3380DD41084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97031" y="5794618"/>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3530"/>
    </mc:Choice>
    <mc:Fallback>
      <p:transition spd="slow" advTm="83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5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dirty="0"/>
              <a:t>Triple-A Polices</a:t>
            </a:r>
          </a:p>
          <a:p>
            <a:pPr marL="685800" lvl="1" indent="-228600">
              <a:spcBef>
                <a:spcPts val="0"/>
              </a:spcBef>
              <a:buSzPts val="2400"/>
            </a:pPr>
            <a:endParaRPr lang="en-US" dirty="0"/>
          </a:p>
          <a:p>
            <a:pPr marL="742950" lvl="1" indent="-285750">
              <a:spcBef>
                <a:spcPts val="0"/>
              </a:spcBef>
              <a:buSzPts val="2400"/>
              <a:buFont typeface="Wingdings" panose="05000000000000000000" pitchFamily="2" charset="2"/>
              <a:buChar char="v"/>
            </a:pPr>
            <a:r>
              <a:rPr lang="en-US" sz="1600" dirty="0"/>
              <a:t>Authentication - Authentication is the process where the user is being confirmed as someone who has access to the system.  This can be done with things like user login, passwords, possibly higher-level security such as secure tokens, PIN, 2 step authentication and other hardware credentials.</a:t>
            </a:r>
          </a:p>
          <a:p>
            <a:pPr marL="742950" lvl="1" indent="-285750">
              <a:spcBef>
                <a:spcPts val="0"/>
              </a:spcBef>
              <a:buSzPts val="2400"/>
              <a:buFont typeface="Wingdings" panose="05000000000000000000" pitchFamily="2" charset="2"/>
              <a:buChar char="v"/>
            </a:pPr>
            <a:endParaRPr lang="en-US" sz="1600" dirty="0"/>
          </a:p>
          <a:p>
            <a:pPr marL="742950" lvl="1" indent="-285750">
              <a:spcBef>
                <a:spcPts val="0"/>
              </a:spcBef>
              <a:buSzPts val="2400"/>
              <a:buFont typeface="Wingdings" panose="05000000000000000000" pitchFamily="2" charset="2"/>
              <a:buChar char="v"/>
            </a:pPr>
            <a:r>
              <a:rPr lang="en-US" sz="1600" dirty="0"/>
              <a:t>Authorization - Authorization is the level of access that a user has within the system. The user would be able to read, create, modify, or delete file within the database depending on the access that is authorized.</a:t>
            </a:r>
          </a:p>
          <a:p>
            <a:pPr marL="742950" lvl="1" indent="-285750">
              <a:spcBef>
                <a:spcPts val="0"/>
              </a:spcBef>
              <a:buSzPts val="2400"/>
              <a:buFont typeface="Wingdings" panose="05000000000000000000" pitchFamily="2" charset="2"/>
              <a:buChar char="v"/>
            </a:pPr>
            <a:endParaRPr lang="en-US" sz="1600" dirty="0"/>
          </a:p>
          <a:p>
            <a:pPr marL="742950" lvl="1" indent="-285750">
              <a:spcBef>
                <a:spcPts val="0"/>
              </a:spcBef>
              <a:buSzPts val="2400"/>
              <a:buFont typeface="Wingdings" panose="05000000000000000000" pitchFamily="2" charset="2"/>
              <a:buChar char="v"/>
            </a:pPr>
            <a:r>
              <a:rPr lang="en-US" sz="1600" dirty="0"/>
              <a:t>Accounting - Accounting is the process of monitoring what a user is doing with their level of access to the system. This keeps track of the databases that are being accessed, who accessed those database, and what the user did to the database.</a:t>
            </a:r>
            <a:endParaRPr sz="16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Triple-A Policies">
            <a:hlinkClick r:id="" action="ppaction://media"/>
            <a:extLst>
              <a:ext uri="{FF2B5EF4-FFF2-40B4-BE49-F238E27FC236}">
                <a16:creationId xmlns:a16="http://schemas.microsoft.com/office/drawing/2014/main" id="{77014E40-2063-3D9E-BA1A-FD9F6D59C19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769312" y="5672716"/>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321"/>
    </mc:Choice>
    <mc:Fallback>
      <p:transition spd="slow" advTm="53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3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685800" y="981190"/>
            <a:ext cx="10893458" cy="129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2800" dirty="0"/>
              <a:t>Unit Testing: Is the Capacity Greater than or Equal to size?</a:t>
            </a:r>
            <a:endParaRPr sz="2800" dirty="0"/>
          </a:p>
        </p:txBody>
      </p:sp>
      <p:sp>
        <p:nvSpPr>
          <p:cNvPr id="196" name="Google Shape;196;g9504e29505_0_0"/>
          <p:cNvSpPr txBox="1">
            <a:spLocks noGrp="1"/>
          </p:cNvSpPr>
          <p:nvPr>
            <p:ph type="body" idx="1"/>
          </p:nvPr>
        </p:nvSpPr>
        <p:spPr>
          <a:xfrm>
            <a:off x="289873" y="1990938"/>
            <a:ext cx="4352013" cy="388587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Unit testing should start early as well as often throughout the SDLC. This will ensure that the code is secure and functioning the wat that it was intended to. </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Ex: Testing to make sure the capacity for collection is greater than or equal to the size of collection.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E5F38377-DB2E-1F43-6D14-667088685905}"/>
              </a:ext>
            </a:extLst>
          </p:cNvPr>
          <p:cNvPicPr>
            <a:picLocks noChangeAspect="1"/>
          </p:cNvPicPr>
          <p:nvPr/>
        </p:nvPicPr>
        <p:blipFill>
          <a:blip r:embed="rId7"/>
          <a:stretch>
            <a:fillRect/>
          </a:stretch>
        </p:blipFill>
        <p:spPr>
          <a:xfrm>
            <a:off x="4977697" y="1988215"/>
            <a:ext cx="6265751" cy="1996600"/>
          </a:xfrm>
          <a:prstGeom prst="rect">
            <a:avLst/>
          </a:prstGeom>
        </p:spPr>
      </p:pic>
      <p:pic>
        <p:nvPicPr>
          <p:cNvPr id="5" name="Picture 4">
            <a:extLst>
              <a:ext uri="{FF2B5EF4-FFF2-40B4-BE49-F238E27FC236}">
                <a16:creationId xmlns:a16="http://schemas.microsoft.com/office/drawing/2014/main" id="{E273BA5B-D001-593B-6201-579D466D82BC}"/>
              </a:ext>
            </a:extLst>
          </p:cNvPr>
          <p:cNvPicPr>
            <a:picLocks noChangeAspect="1"/>
          </p:cNvPicPr>
          <p:nvPr/>
        </p:nvPicPr>
        <p:blipFill>
          <a:blip r:embed="rId8"/>
          <a:stretch>
            <a:fillRect/>
          </a:stretch>
        </p:blipFill>
        <p:spPr>
          <a:xfrm>
            <a:off x="4977697" y="4169669"/>
            <a:ext cx="6106377" cy="543001"/>
          </a:xfrm>
          <a:prstGeom prst="rect">
            <a:avLst/>
          </a:prstGeom>
        </p:spPr>
      </p:pic>
      <p:pic>
        <p:nvPicPr>
          <p:cNvPr id="2" name="Unit Testing 1">
            <a:hlinkClick r:id="" action="ppaction://media"/>
            <a:extLst>
              <a:ext uri="{FF2B5EF4-FFF2-40B4-BE49-F238E27FC236}">
                <a16:creationId xmlns:a16="http://schemas.microsoft.com/office/drawing/2014/main" id="{F7A41499-F3CF-AF65-31DC-81B65A50EE2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9967274" y="5710338"/>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682"/>
    </mc:Choice>
    <mc:Fallback>
      <p:transition spd="slow" advTm="30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6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685800" y="981190"/>
            <a:ext cx="10893458" cy="129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2800" dirty="0"/>
              <a:t>Unit Testing: Are the size checks working?</a:t>
            </a:r>
            <a:endParaRPr sz="2800" dirty="0"/>
          </a:p>
        </p:txBody>
      </p:sp>
      <p:sp>
        <p:nvSpPr>
          <p:cNvPr id="196" name="Google Shape;196;g9504e29505_0_0"/>
          <p:cNvSpPr txBox="1">
            <a:spLocks noGrp="1"/>
          </p:cNvSpPr>
          <p:nvPr>
            <p:ph type="body" idx="1"/>
          </p:nvPr>
        </p:nvSpPr>
        <p:spPr>
          <a:xfrm>
            <a:off x="289873" y="2466423"/>
            <a:ext cx="4352013" cy="330692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Ex: Testing to make sure that the collection size checks are working.</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This test was intended to be negative which is why it is a Failed test.</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8D565511-F52A-053B-5BD6-0646624FD903}"/>
              </a:ext>
            </a:extLst>
          </p:cNvPr>
          <p:cNvPicPr>
            <a:picLocks noChangeAspect="1"/>
          </p:cNvPicPr>
          <p:nvPr/>
        </p:nvPicPr>
        <p:blipFill>
          <a:blip r:embed="rId7"/>
          <a:stretch>
            <a:fillRect/>
          </a:stretch>
        </p:blipFill>
        <p:spPr>
          <a:xfrm>
            <a:off x="5174446" y="2563710"/>
            <a:ext cx="6106377" cy="1321128"/>
          </a:xfrm>
          <a:prstGeom prst="rect">
            <a:avLst/>
          </a:prstGeom>
        </p:spPr>
      </p:pic>
      <p:pic>
        <p:nvPicPr>
          <p:cNvPr id="7" name="Picture 6">
            <a:extLst>
              <a:ext uri="{FF2B5EF4-FFF2-40B4-BE49-F238E27FC236}">
                <a16:creationId xmlns:a16="http://schemas.microsoft.com/office/drawing/2014/main" id="{B07ED5F9-A58D-A2F7-4A28-5BBBE177F391}"/>
              </a:ext>
            </a:extLst>
          </p:cNvPr>
          <p:cNvPicPr>
            <a:picLocks noChangeAspect="1"/>
          </p:cNvPicPr>
          <p:nvPr/>
        </p:nvPicPr>
        <p:blipFill>
          <a:blip r:embed="rId8"/>
          <a:stretch>
            <a:fillRect/>
          </a:stretch>
        </p:blipFill>
        <p:spPr>
          <a:xfrm>
            <a:off x="4641886" y="4119886"/>
            <a:ext cx="7210712" cy="927849"/>
          </a:xfrm>
          <a:prstGeom prst="rect">
            <a:avLst/>
          </a:prstGeom>
        </p:spPr>
      </p:pic>
      <p:pic>
        <p:nvPicPr>
          <p:cNvPr id="2" name="Unit Testing 2">
            <a:hlinkClick r:id="" action="ppaction://media"/>
            <a:extLst>
              <a:ext uri="{FF2B5EF4-FFF2-40B4-BE49-F238E27FC236}">
                <a16:creationId xmlns:a16="http://schemas.microsoft.com/office/drawing/2014/main" id="{606EB12F-F8BB-6904-F1E2-0F6A5F190C3D}"/>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0136957" y="5538301"/>
            <a:ext cx="609600" cy="609600"/>
          </a:xfrm>
          <a:prstGeom prst="rect">
            <a:avLst/>
          </a:prstGeom>
        </p:spPr>
      </p:pic>
    </p:spTree>
    <p:custDataLst>
      <p:tags r:id="rId1"/>
    </p:custDataLst>
    <p:extLst>
      <p:ext uri="{BB962C8B-B14F-4D97-AF65-F5344CB8AC3E}">
        <p14:creationId xmlns:p14="http://schemas.microsoft.com/office/powerpoint/2010/main" val="2809509196"/>
      </p:ext>
    </p:extLst>
  </p:cSld>
  <p:clrMapOvr>
    <a:masterClrMapping/>
  </p:clrMapOvr>
  <mc:AlternateContent xmlns:mc="http://schemas.openxmlformats.org/markup-compatibility/2006">
    <mc:Choice xmlns:p14="http://schemas.microsoft.com/office/powerpoint/2010/main" Requires="p14">
      <p:transition spd="slow" p14:dur="2000" advTm="16611"/>
    </mc:Choice>
    <mc:Fallback>
      <p:transition spd="slow" advTm="16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purl.org/dc/elements/1.1/"/>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415</TotalTime>
  <Words>1320</Words>
  <Application>Microsoft Office PowerPoint</Application>
  <PresentationFormat>Widescreen</PresentationFormat>
  <Paragraphs>166</Paragraphs>
  <Slides>17</Slides>
  <Notes>17</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Century Gothic</vt:lpstr>
      <vt:lpstr>Wingdings</vt:lpstr>
      <vt:lpstr>Vapor Trail</vt:lpstr>
      <vt:lpstr>Green Pace</vt:lpstr>
      <vt:lpstr>OVERVIEW: DEFENSE IN DEPTH</vt:lpstr>
      <vt:lpstr>THREATS MATRIX</vt:lpstr>
      <vt:lpstr>10 PRINCIPLES</vt:lpstr>
      <vt:lpstr>CODING STANDARDS</vt:lpstr>
      <vt:lpstr>ENCRYPTION POLICIES</vt:lpstr>
      <vt:lpstr>TRIPLE-A POLICIES</vt:lpstr>
      <vt:lpstr>Unit Testing: Is the Capacity Greater than or Equal to size?</vt:lpstr>
      <vt:lpstr>Unit Testing: Are the size checks working?</vt:lpstr>
      <vt:lpstr>Unit Testing: Does Resizing Decrease the Vector to Zero?</vt:lpstr>
      <vt:lpstr>Unit Testing: Is the Out-of-Range Throw verified?</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Hillary Loyd</cp:lastModifiedBy>
  <cp:revision>10</cp:revision>
  <dcterms:created xsi:type="dcterms:W3CDTF">2020-08-19T17:59:24Z</dcterms:created>
  <dcterms:modified xsi:type="dcterms:W3CDTF">2023-02-20T07:35:59Z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